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2"/>
  </p:notesMasterIdLst>
  <p:sldIdLst>
    <p:sldId id="257" r:id="rId2"/>
    <p:sldId id="271" r:id="rId3"/>
    <p:sldId id="272" r:id="rId4"/>
    <p:sldId id="280" r:id="rId5"/>
    <p:sldId id="273" r:id="rId6"/>
    <p:sldId id="281" r:id="rId7"/>
    <p:sldId id="305" r:id="rId8"/>
    <p:sldId id="275" r:id="rId9"/>
    <p:sldId id="285" r:id="rId10"/>
    <p:sldId id="274" r:id="rId11"/>
    <p:sldId id="282" r:id="rId12"/>
    <p:sldId id="277" r:id="rId13"/>
    <p:sldId id="293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08" r:id="rId41"/>
    <p:sldId id="276" r:id="rId42"/>
    <p:sldId id="288" r:id="rId43"/>
    <p:sldId id="286" r:id="rId44"/>
    <p:sldId id="307" r:id="rId45"/>
    <p:sldId id="289" r:id="rId46"/>
    <p:sldId id="313" r:id="rId47"/>
    <p:sldId id="287" r:id="rId48"/>
    <p:sldId id="314" r:id="rId49"/>
    <p:sldId id="290" r:id="rId50"/>
    <p:sldId id="315" r:id="rId51"/>
    <p:sldId id="306" r:id="rId52"/>
    <p:sldId id="283" r:id="rId53"/>
    <p:sldId id="284" r:id="rId54"/>
    <p:sldId id="278" r:id="rId55"/>
    <p:sldId id="348" r:id="rId56"/>
    <p:sldId id="509" r:id="rId57"/>
    <p:sldId id="510" r:id="rId58"/>
    <p:sldId id="511" r:id="rId59"/>
    <p:sldId id="512" r:id="rId60"/>
    <p:sldId id="513" r:id="rId61"/>
    <p:sldId id="514" r:id="rId62"/>
    <p:sldId id="515" r:id="rId63"/>
    <p:sldId id="516" r:id="rId64"/>
    <p:sldId id="517" r:id="rId65"/>
    <p:sldId id="518" r:id="rId66"/>
    <p:sldId id="519" r:id="rId67"/>
    <p:sldId id="520" r:id="rId68"/>
    <p:sldId id="521" r:id="rId69"/>
    <p:sldId id="522" r:id="rId70"/>
    <p:sldId id="524" r:id="rId71"/>
    <p:sldId id="525" r:id="rId72"/>
    <p:sldId id="526" r:id="rId73"/>
    <p:sldId id="527" r:id="rId74"/>
    <p:sldId id="349" r:id="rId75"/>
    <p:sldId id="528" r:id="rId76"/>
    <p:sldId id="529" r:id="rId77"/>
    <p:sldId id="530" r:id="rId78"/>
    <p:sldId id="531" r:id="rId79"/>
    <p:sldId id="532" r:id="rId80"/>
    <p:sldId id="533" r:id="rId81"/>
    <p:sldId id="534" r:id="rId82"/>
    <p:sldId id="535" r:id="rId83"/>
    <p:sldId id="536" r:id="rId84"/>
    <p:sldId id="537" r:id="rId85"/>
    <p:sldId id="538" r:id="rId86"/>
    <p:sldId id="539" r:id="rId87"/>
    <p:sldId id="540" r:id="rId88"/>
    <p:sldId id="541" r:id="rId89"/>
    <p:sldId id="350" r:id="rId90"/>
    <p:sldId id="542" r:id="rId91"/>
    <p:sldId id="543" r:id="rId92"/>
    <p:sldId id="544" r:id="rId93"/>
    <p:sldId id="545" r:id="rId94"/>
    <p:sldId id="546" r:id="rId95"/>
    <p:sldId id="547" r:id="rId96"/>
    <p:sldId id="548" r:id="rId97"/>
    <p:sldId id="549" r:id="rId98"/>
    <p:sldId id="550" r:id="rId99"/>
    <p:sldId id="551" r:id="rId100"/>
    <p:sldId id="552" r:id="rId101"/>
    <p:sldId id="553" r:id="rId102"/>
    <p:sldId id="554" r:id="rId103"/>
    <p:sldId id="555" r:id="rId104"/>
    <p:sldId id="556" r:id="rId105"/>
    <p:sldId id="557" r:id="rId106"/>
    <p:sldId id="467" r:id="rId107"/>
    <p:sldId id="399" r:id="rId108"/>
    <p:sldId id="351" r:id="rId109"/>
    <p:sldId id="558" r:id="rId110"/>
    <p:sldId id="559" r:id="rId111"/>
    <p:sldId id="560" r:id="rId112"/>
    <p:sldId id="561" r:id="rId113"/>
    <p:sldId id="562" r:id="rId114"/>
    <p:sldId id="563" r:id="rId115"/>
    <p:sldId id="564" r:id="rId116"/>
    <p:sldId id="565" r:id="rId117"/>
    <p:sldId id="566" r:id="rId118"/>
    <p:sldId id="377" r:id="rId119"/>
    <p:sldId id="401" r:id="rId120"/>
    <p:sldId id="402" r:id="rId121"/>
    <p:sldId id="474" r:id="rId122"/>
    <p:sldId id="567" r:id="rId123"/>
    <p:sldId id="568" r:id="rId124"/>
    <p:sldId id="569" r:id="rId125"/>
    <p:sldId id="570" r:id="rId126"/>
    <p:sldId id="571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479" r:id="rId138"/>
    <p:sldId id="582" r:id="rId139"/>
    <p:sldId id="354" r:id="rId140"/>
    <p:sldId id="583" r:id="rId141"/>
    <p:sldId id="584" r:id="rId142"/>
    <p:sldId id="585" r:id="rId143"/>
    <p:sldId id="586" r:id="rId144"/>
    <p:sldId id="587" r:id="rId145"/>
    <p:sldId id="588" r:id="rId146"/>
    <p:sldId id="589" r:id="rId147"/>
    <p:sldId id="590" r:id="rId148"/>
    <p:sldId id="591" r:id="rId149"/>
    <p:sldId id="592" r:id="rId150"/>
    <p:sldId id="593" r:id="rId151"/>
    <p:sldId id="594" r:id="rId152"/>
    <p:sldId id="595" r:id="rId153"/>
    <p:sldId id="481" r:id="rId154"/>
    <p:sldId id="596" r:id="rId155"/>
    <p:sldId id="597" r:id="rId156"/>
    <p:sldId id="598" r:id="rId157"/>
    <p:sldId id="599" r:id="rId158"/>
    <p:sldId id="600" r:id="rId159"/>
    <p:sldId id="601" r:id="rId160"/>
    <p:sldId id="602" r:id="rId161"/>
    <p:sldId id="279" r:id="rId162"/>
    <p:sldId id="468" r:id="rId163"/>
    <p:sldId id="469" r:id="rId164"/>
    <p:sldId id="470" r:id="rId165"/>
    <p:sldId id="472" r:id="rId166"/>
    <p:sldId id="473" r:id="rId167"/>
    <p:sldId id="603" r:id="rId168"/>
    <p:sldId id="604" r:id="rId169"/>
    <p:sldId id="605" r:id="rId170"/>
    <p:sldId id="606" r:id="rId171"/>
    <p:sldId id="607" r:id="rId172"/>
    <p:sldId id="608" r:id="rId173"/>
    <p:sldId id="609" r:id="rId174"/>
    <p:sldId id="610" r:id="rId175"/>
    <p:sldId id="611" r:id="rId176"/>
    <p:sldId id="612" r:id="rId177"/>
    <p:sldId id="613" r:id="rId178"/>
    <p:sldId id="614" r:id="rId179"/>
    <p:sldId id="615" r:id="rId180"/>
    <p:sldId id="299" r:id="rId181"/>
  </p:sldIdLst>
  <p:sldSz cx="9144000" cy="6858000" type="screen4x3"/>
  <p:notesSz cx="6858000" cy="9144000"/>
  <p:embeddedFontLst>
    <p:embeddedFont>
      <p:font typeface="나눔스퀘어 ExtraBold" pitchFamily="50" charset="-127"/>
      <p:bold r:id="rId183"/>
    </p:embeddedFont>
    <p:embeddedFont>
      <p:font typeface="맑은 고딕" pitchFamily="50" charset="-127"/>
      <p:regular r:id="rId184"/>
      <p:bold r:id="rId185"/>
    </p:embeddedFont>
    <p:embeddedFont>
      <p:font typeface="나눔스퀘어 Bold" pitchFamily="50" charset="-127"/>
      <p:bold r:id="rId186"/>
    </p:embeddedFont>
    <p:embeddedFont>
      <p:font typeface="나눔스퀘어" pitchFamily="50" charset="-127"/>
      <p:regular r:id="rId187"/>
    </p:embeddedFont>
    <p:embeddedFont>
      <p:font typeface="Arial Unicode MS" pitchFamily="50" charset="-127"/>
      <p:regular r:id="rId188"/>
    </p:embeddedFont>
    <p:embeddedFont>
      <p:font typeface="Calibri" pitchFamily="34" charset="0"/>
      <p:regular r:id="rId189"/>
      <p:bold r:id="rId190"/>
      <p:italic r:id="rId191"/>
      <p:boldItalic r:id="rId192"/>
    </p:embeddedFont>
    <p:embeddedFont>
      <p:font typeface="Calibri Light" pitchFamily="34" charset="0"/>
      <p:regular r:id="rId193"/>
      <p:italic r:id="rId194"/>
    </p:embeddedFont>
    <p:embeddedFont>
      <p:font typeface="여기어때 잘난체" pitchFamily="50" charset="-127"/>
      <p:bold r:id="rId1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B4C7E7"/>
    <a:srgbClr val="2F5597"/>
    <a:srgbClr val="8AA7DA"/>
    <a:srgbClr val="663300"/>
    <a:srgbClr val="FF9999"/>
    <a:srgbClr val="FFFFFF"/>
    <a:srgbClr val="FFCCCC"/>
    <a:srgbClr val="261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220" autoAdjust="0"/>
  </p:normalViewPr>
  <p:slideViewPr>
    <p:cSldViewPr snapToGrid="0">
      <p:cViewPr varScale="1">
        <p:scale>
          <a:sx n="84" d="100"/>
          <a:sy n="84" d="100"/>
        </p:scale>
        <p:origin x="-1219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0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1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2.fntdata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2.fntdata"/><Relationship Id="rId189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3.fntdata"/><Relationship Id="rId190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111551118811111333112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211662119911211444113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____2116611511121211311555114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____1115511611131311411666115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처리이슈</c:v>
                </c:pt>
                <c:pt idx="1">
                  <c:v>지연</c:v>
                </c:pt>
                <c:pt idx="2">
                  <c:v>비처리 이슈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91-4503-BAC0-8B077FA6D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3"/>
        <c:txPr>
          <a:bodyPr/>
          <a:lstStyle/>
          <a:p>
            <a:pPr>
              <a:defRPr sz="1000"/>
            </a:pPr>
            <a:endParaRPr lang="ko-KR"/>
          </a:p>
        </c:txPr>
      </c:legendEntry>
      <c:layout>
        <c:manualLayout>
          <c:xMode val="edge"/>
          <c:yMode val="edge"/>
          <c:x val="0.72952641325662926"/>
          <c:y val="4.7171581364571233E-3"/>
          <c:w val="0.24937100743768989"/>
          <c:h val="0.99393652063367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작업현황</a:t>
            </a:r>
          </a:p>
        </c:rich>
      </c:tx>
      <c:layout>
        <c:manualLayout>
          <c:xMode val="edge"/>
          <c:yMode val="edge"/>
          <c:x val="0.29513170126517535"/>
          <c:y val="4.729405394575781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6613936627189693"/>
          <c:y val="0.24800964649742843"/>
          <c:w val="0.59526094889880321"/>
          <c:h val="0.5131557534706201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작업현황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작업완료</c:v>
                </c:pt>
                <c:pt idx="1">
                  <c:v>작업 중</c:v>
                </c:pt>
                <c:pt idx="2">
                  <c:v>작업대기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5.2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6A4-4A5B-A8D7-37DF239D9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000"/>
            </a:pPr>
            <a:endParaRPr lang="ko-KR"/>
          </a:p>
        </c:txPr>
      </c:legendEntry>
      <c:layout>
        <c:manualLayout>
          <c:xMode val="edge"/>
          <c:yMode val="edge"/>
          <c:x val="0"/>
          <c:y val="0.8304344312629337"/>
          <c:w val="1"/>
          <c:h val="9.5541645470368183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F9999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1C-4AD4-B2C1-16797990007A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1C-4AD4-B2C1-16797990007A}"/>
              </c:ext>
            </c:extLst>
          </c:dPt>
          <c:cat>
            <c:strRef>
              <c:f>Sheet1!$A$2:$A$3</c:f>
              <c:strCache>
                <c:ptCount val="2"/>
                <c:pt idx="0">
                  <c:v>처리중 - 8건</c:v>
                </c:pt>
                <c:pt idx="1">
                  <c:v>조치완료 - 1건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1C-4AD4-B2C1-1679799000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3307951908742004"/>
          <c:h val="0.27256364927872162"/>
        </c:manualLayout>
      </c:layout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진행 - 2건</c:v>
                </c:pt>
                <c:pt idx="1">
                  <c:v>시작전 - 2건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BE-4A89-8CEC-05FB44FFB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28925600372086452"/>
          <c:h val="0.27256364927872162"/>
        </c:manualLayout>
      </c:layout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진행 - 2건</c:v>
                </c:pt>
                <c:pt idx="1">
                  <c:v>시작전 - 2건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682-458A-86FA-0555D23D3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28925600372086452"/>
          <c:h val="0.27256364927872162"/>
        </c:manualLayout>
      </c:layout>
      <c:overlay val="0"/>
      <c:txPr>
        <a:bodyPr/>
        <a:lstStyle/>
        <a:p>
          <a:pPr>
            <a:defRPr sz="8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6560810426271"/>
          <c:y val="4.785675670703736E-2"/>
          <c:w val="0.40848655405949064"/>
          <c:h val="0.7411213239548450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F9999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300-4CE7-9060-851195F51F5B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300-4CE7-9060-851195F51F5B}"/>
              </c:ext>
            </c:extLst>
          </c:dPt>
          <c:cat>
            <c:strRef>
              <c:f>Sheet1!$A$2:$A$3</c:f>
              <c:strCache>
                <c:ptCount val="2"/>
                <c:pt idx="0">
                  <c:v>처리중 - 8건</c:v>
                </c:pt>
                <c:pt idx="1">
                  <c:v>조치완료 - 1건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300-4CE7-9060-851195F51F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861083145752831"/>
          <c:y val="0.33788668312827536"/>
          <c:w val="0.3307951908742004"/>
          <c:h val="0.27256364927872162"/>
        </c:manualLayout>
      </c:layout>
      <c:overlay val="0"/>
      <c:txPr>
        <a:bodyPr/>
        <a:lstStyle/>
        <a:p>
          <a:pPr>
            <a:defRPr sz="8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sz="1100" dirty="0"/>
            <a:t>9</a:t>
          </a:r>
          <a:r>
            <a:rPr lang="ko-KR" altLang="en-US" sz="1100" dirty="0"/>
            <a:t>건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dirty="0"/>
            <a:t>4</a:t>
          </a:r>
          <a:r>
            <a:rPr lang="ko-KR" altLang="en-US" sz="1100" dirty="0"/>
            <a:t>건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dirty="0"/>
            <a:t>4</a:t>
          </a:r>
          <a:r>
            <a:rPr lang="ko-KR" altLang="en-US" sz="1100" dirty="0"/>
            <a:t>건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0.33509</cdr:x>
      <cdr:y>0.80908</cdr:y>
    </cdr:from>
    <cdr:to>
      <cdr:x>0.61755</cdr:x>
      <cdr:y>0.96483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24475" y="1363400"/>
          <a:ext cx="863600" cy="262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총 </a:t>
          </a:r>
          <a:r>
            <a:rPr lang="en-US" altLang="ko-KR" sz="1100" dirty="0"/>
            <a:t>9</a:t>
          </a:r>
          <a:r>
            <a:rPr lang="ko-KR" altLang="en-US" sz="1100" dirty="0"/>
            <a:t>건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C7C75-EE5A-4F5A-B9EF-F4E26D76449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7CDEF-E79B-4C34-B99B-FB73D2EBB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1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CDEF-E79B-4C34-B99B-FB73D2EBB0D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CDEF-E79B-4C34-B99B-FB73D2EBB0D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6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40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2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0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6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1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70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0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04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A946-B59C-409D-AF21-876CA29D9F3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77A9E-489C-4ACB-B715-1BF1C741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4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jpg"/><Relationship Id="rId4" Type="http://schemas.openxmlformats.org/officeDocument/2006/relationships/image" Target="../media/image156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jpg"/><Relationship Id="rId4" Type="http://schemas.openxmlformats.org/officeDocument/2006/relationships/image" Target="../media/image162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jpg"/><Relationship Id="rId4" Type="http://schemas.openxmlformats.org/officeDocument/2006/relationships/image" Target="../media/image176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jpg"/><Relationship Id="rId5" Type="http://schemas.openxmlformats.org/officeDocument/2006/relationships/image" Target="../media/image182.jpg"/><Relationship Id="rId4" Type="http://schemas.openxmlformats.org/officeDocument/2006/relationships/image" Target="../media/image181.jp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JPG"/><Relationship Id="rId5" Type="http://schemas.openxmlformats.org/officeDocument/2006/relationships/image" Target="../media/image231.JPG"/><Relationship Id="rId4" Type="http://schemas.openxmlformats.org/officeDocument/2006/relationships/image" Target="../media/image230.JP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JPG"/><Relationship Id="rId5" Type="http://schemas.openxmlformats.org/officeDocument/2006/relationships/image" Target="../media/image236.JPG"/><Relationship Id="rId4" Type="http://schemas.openxmlformats.org/officeDocument/2006/relationships/image" Target="../media/image235.JP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7" Type="http://schemas.openxmlformats.org/officeDocument/2006/relationships/image" Target="../media/image243.JP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G"/><Relationship Id="rId5" Type="http://schemas.openxmlformats.org/officeDocument/2006/relationships/image" Target="../media/image241.JPG"/><Relationship Id="rId4" Type="http://schemas.openxmlformats.org/officeDocument/2006/relationships/image" Target="../media/image240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JPG"/><Relationship Id="rId5" Type="http://schemas.openxmlformats.org/officeDocument/2006/relationships/image" Target="../media/image247.JPG"/><Relationship Id="rId4" Type="http://schemas.openxmlformats.org/officeDocument/2006/relationships/image" Target="../media/image246.JP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JPG"/><Relationship Id="rId5" Type="http://schemas.openxmlformats.org/officeDocument/2006/relationships/image" Target="../media/image259.JPG"/><Relationship Id="rId4" Type="http://schemas.openxmlformats.org/officeDocument/2006/relationships/image" Target="../media/image258.JP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JPG"/><Relationship Id="rId5" Type="http://schemas.openxmlformats.org/officeDocument/2006/relationships/image" Target="../media/image264.JPG"/><Relationship Id="rId4" Type="http://schemas.openxmlformats.org/officeDocument/2006/relationships/image" Target="../media/image263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5.jpg"/><Relationship Id="rId4" Type="http://schemas.openxmlformats.org/officeDocument/2006/relationships/image" Target="../media/image274.jp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9.jpg"/><Relationship Id="rId4" Type="http://schemas.openxmlformats.org/officeDocument/2006/relationships/image" Target="../media/image278.jp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g"/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957CD11-869E-48A1-8DCC-6523CE7DAF6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C3131A67-D516-4631-BAB1-A2C1EB4AA1ED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CA78C030-DB72-4AA7-9093-D7981251AC35}"/>
                </a:ext>
              </a:extLst>
            </p:cNvPr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62200" y="1601992"/>
            <a:ext cx="4429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퍼펙트</a:t>
            </a:r>
            <a:endParaRPr lang="ko-KR" altLang="en-US" sz="10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3233208"/>
            <a:ext cx="4429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솔루션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24097" y="3132529"/>
            <a:ext cx="450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 M S 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스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구  현 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로 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젝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트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927" y="5469466"/>
            <a:ext cx="656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 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이윤배  임성빈  임진혁  박형준  박현주</a:t>
            </a:r>
          </a:p>
        </p:txBody>
      </p:sp>
    </p:spTree>
    <p:extLst>
      <p:ext uri="{BB962C8B-B14F-4D97-AF65-F5344CB8AC3E}">
        <p14:creationId xmlns:p14="http://schemas.microsoft.com/office/powerpoint/2010/main" val="2214819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04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개발환경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13DC49CB-BE7C-422C-AE01-88695B952F6C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42B6702-544F-42BB-BD64-2FE15BA7C38D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574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199"/>
            <a:ext cx="8940800" cy="39539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382826"/>
            <a:ext cx="31029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설계와는 다르게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업무관리 구성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라이브러리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api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Jquery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Dialog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를 이용하여 업무를 생성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삭제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데이터베이스 연동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66" y="4741334"/>
            <a:ext cx="3569555" cy="20489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69734" y="5061080"/>
            <a:ext cx="2099732" cy="1729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Dialog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입력폼의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데이터를 </a:t>
            </a:r>
            <a:endParaRPr lang="en-US" altLang="ko-KR" sz="1000" dirty="0" smtClean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데이터 형태로 객체에 담아서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를 이용하여 업무를 생성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삭제하는 컨트롤러의 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을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지정하여보내주고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성공 시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필요한 데이터를 </a:t>
            </a:r>
            <a:endParaRPr lang="en-US" altLang="ko-KR" sz="1000" dirty="0" smtClean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리로드하고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다이얼로그를 닫음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49600" y="1583266"/>
            <a:ext cx="186267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42733" y="1371601"/>
            <a:ext cx="84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업무추가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49600" y="3945466"/>
            <a:ext cx="186267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93531" y="3988486"/>
            <a:ext cx="245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업무추가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해당 행 업무 상위업무로 자동추가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43000" y="2311399"/>
            <a:ext cx="1041400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44183" y="2213689"/>
            <a:ext cx="3045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업무의 행을 </a:t>
            </a:r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더블클릭하면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진행률에따라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100%-&gt;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정보확인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삭제불가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100%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이하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-&gt;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33" y="1054098"/>
            <a:ext cx="2119543" cy="271780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363633" y="808566"/>
            <a:ext cx="1890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업무추가 다이얼로그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29" name="직선 화살표 연결선 28"/>
          <p:cNvCxnSpPr>
            <a:stCxn id="10" idx="3"/>
          </p:cNvCxnSpPr>
          <p:nvPr/>
        </p:nvCxnSpPr>
        <p:spPr>
          <a:xfrm>
            <a:off x="3335867" y="1684866"/>
            <a:ext cx="2133599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25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현재 어떤 프로젝트에도 참여 중이지 않은 사원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프로젝트 멤버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각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화살표에따라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멤버에 추가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삭제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멤버관리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6102" y="1162068"/>
            <a:ext cx="1043196" cy="440198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6101" y="761999"/>
            <a:ext cx="8420178" cy="400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85154" y="761999"/>
            <a:ext cx="8420178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17976" y="1316085"/>
            <a:ext cx="303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멤버 수정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420321" y="2857721"/>
            <a:ext cx="2115221" cy="193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10489" y="2438805"/>
            <a:ext cx="21152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부서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박차장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최대리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정사원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이차장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박사원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지원팀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이대리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10490" y="2411808"/>
            <a:ext cx="2115222" cy="179992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38812" y="2411808"/>
            <a:ext cx="2115222" cy="179992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10489" y="2080978"/>
            <a:ext cx="21152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사원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38811" y="2080978"/>
            <a:ext cx="21152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멤버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4728686" y="2774140"/>
            <a:ext cx="445310" cy="350129"/>
          </a:xfrm>
          <a:prstGeom prst="rightArrow">
            <a:avLst>
              <a:gd name="adj1" fmla="val 50000"/>
              <a:gd name="adj2" fmla="val 6842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오른쪽 화살표 45"/>
          <p:cNvSpPr/>
          <p:nvPr/>
        </p:nvSpPr>
        <p:spPr>
          <a:xfrm flipH="1">
            <a:off x="4728685" y="3461078"/>
            <a:ext cx="445310" cy="350129"/>
          </a:xfrm>
          <a:prstGeom prst="rightArrow">
            <a:avLst>
              <a:gd name="adj1" fmla="val 50000"/>
              <a:gd name="adj2" fmla="val 68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10490" y="4853673"/>
            <a:ext cx="1283038" cy="3132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757509" y="4853673"/>
            <a:ext cx="1283038" cy="3132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36320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멤버관리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711201"/>
            <a:ext cx="8899205" cy="39539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052613"/>
            <a:ext cx="31029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현재 어떤 프로젝트에도 참여하고 있지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않은 사원들을 리스트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이용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현재 프로젝트에 참여중인 멤버 리스트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1.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을 선택 시 배경색과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글자색이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 바뀌고 추가 버튼이 활성화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추가버튼 클릭 시 선택한 사원의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사번과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자동추가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역할을 선택하는 다이얼로그 오픈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로 추가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2.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을 선택 시 배경색과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글자색이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 바뀌고 삭제버튼이 활성화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삭제버튼 클릭 시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confirm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으로 확인 후 선택한 멤버 삭제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15667" y="5061079"/>
            <a:ext cx="2223353" cy="408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V-on:keyup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과 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v-on:change</a:t>
            </a:r>
            <a:endParaRPr lang="en-US" altLang="ko-KR" sz="1000" dirty="0" smtClean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를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이용해서 부서와 이름으로 검색</a:t>
            </a:r>
            <a:endParaRPr lang="ko-KR" altLang="en-US" sz="10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4" y="5061080"/>
            <a:ext cx="3445933" cy="1728949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77" y="5469557"/>
            <a:ext cx="3139545" cy="1320472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377266" y="4741333"/>
            <a:ext cx="4661755" cy="31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fetch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를 이용해서 참여가능 사원목록 호출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데이터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186079"/>
            <a:ext cx="3958167" cy="462121"/>
          </a:xfrm>
          <a:prstGeom prst="rect">
            <a:avLst/>
          </a:prstGeom>
          <a:ln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17419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결과파일 리스트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199"/>
            <a:ext cx="8928954" cy="3953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9817" y="5382826"/>
            <a:ext cx="31029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 상태가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승인완료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인 업무 리스트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결과파일의 파일이름호출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DownloadViewer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와 연결하여 파일 이름 클릭 시 파일 다운로드 처리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065" y="5171151"/>
            <a:ext cx="5601554" cy="103139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37466" y="6275378"/>
            <a:ext cx="4944534" cy="31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파일 이름 클릭 시 파일 이름을 다운로드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Viewer Controller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로 보내어 파일 다운로드처리</a:t>
            </a:r>
            <a:endParaRPr lang="ko-KR" altLang="en-US" sz="10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6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승인요청된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업무를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승인요청 내용과 결과파일을 확인하고 승인 또는 반려 처리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업무승인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602" y="1188924"/>
            <a:ext cx="1046858" cy="4325264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5600" y="761999"/>
            <a:ext cx="8449731" cy="449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600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46865"/>
              </p:ext>
            </p:extLst>
          </p:nvPr>
        </p:nvGraphicFramePr>
        <p:xfrm>
          <a:off x="1545669" y="2108684"/>
          <a:ext cx="7078879" cy="195413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40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9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4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85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280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24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32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65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1249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4843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승인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 err="1"/>
                        <a:t>요청자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예정 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예정 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사원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승인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사원</a:t>
                      </a:r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승인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사원</a:t>
                      </a:r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승인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사원</a:t>
                      </a:r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재승인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80%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614497" y="2259147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4497" y="2613108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14497" y="2958667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614497" y="3342125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14497" y="3696086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445026" y="1728199"/>
            <a:ext cx="964840" cy="2694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하기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432302" y="1728199"/>
            <a:ext cx="964840" cy="2694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 하기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3241748" y="1574265"/>
            <a:ext cx="2955435" cy="3265714"/>
            <a:chOff x="3377394" y="1832176"/>
            <a:chExt cx="2861168" cy="3098702"/>
          </a:xfrm>
        </p:grpSpPr>
        <p:grpSp>
          <p:nvGrpSpPr>
            <p:cNvPr id="49" name="그룹 48"/>
            <p:cNvGrpSpPr/>
            <p:nvPr/>
          </p:nvGrpSpPr>
          <p:grpSpPr>
            <a:xfrm>
              <a:off x="3377394" y="1832176"/>
              <a:ext cx="2861168" cy="3098702"/>
              <a:chOff x="3702325" y="2005731"/>
              <a:chExt cx="2861168" cy="309870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702325" y="2005731"/>
                <a:ext cx="2849593" cy="3098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승인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재승인 요청 내용</a:t>
                </a: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3702325" y="2005732"/>
                <a:ext cx="2849593" cy="4365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작업 이름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713900" y="4363653"/>
                <a:ext cx="2849593" cy="7407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836543" y="4444675"/>
                <a:ext cx="2604305" cy="2893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결과물 다운</a:t>
                </a: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661778" y="4780343"/>
                <a:ext cx="779070" cy="27779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승인 하기</a:t>
                </a:r>
              </a:p>
            </p:txBody>
          </p:sp>
        </p:grpSp>
        <p:sp>
          <p:nvSpPr>
            <p:cNvPr id="50" name="직사각형 49"/>
            <p:cNvSpPr/>
            <p:nvPr/>
          </p:nvSpPr>
          <p:spPr>
            <a:xfrm>
              <a:off x="3511612" y="4606788"/>
              <a:ext cx="1825235" cy="277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승인 내용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51839" y="1574259"/>
            <a:ext cx="2955435" cy="3265714"/>
            <a:chOff x="3377394" y="1832176"/>
            <a:chExt cx="2861168" cy="3098702"/>
          </a:xfrm>
        </p:grpSpPr>
        <p:grpSp>
          <p:nvGrpSpPr>
            <p:cNvPr id="57" name="그룹 56"/>
            <p:cNvGrpSpPr/>
            <p:nvPr/>
          </p:nvGrpSpPr>
          <p:grpSpPr>
            <a:xfrm>
              <a:off x="3377394" y="1832176"/>
              <a:ext cx="2861168" cy="3098702"/>
              <a:chOff x="3702325" y="2005731"/>
              <a:chExt cx="2861168" cy="3098702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3702325" y="2005731"/>
                <a:ext cx="2849593" cy="3098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승인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재승인 요청 내용</a:t>
                </a: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3702325" y="2005732"/>
                <a:ext cx="2849593" cy="4365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작업 이름</a:t>
                </a: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713900" y="4363653"/>
                <a:ext cx="2849593" cy="7407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3836543" y="4444675"/>
                <a:ext cx="2604305" cy="2893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결과물 다운</a:t>
                </a: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5661778" y="4780343"/>
                <a:ext cx="779070" cy="2777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반려 하기</a:t>
                </a: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3511612" y="4606788"/>
              <a:ext cx="1825235" cy="277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반려 이유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76848" y="1316085"/>
            <a:ext cx="304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작업 승인</a:t>
            </a:r>
          </a:p>
        </p:txBody>
      </p:sp>
    </p:spTree>
    <p:extLst>
      <p:ext uri="{BB962C8B-B14F-4D97-AF65-F5344CB8AC3E}">
        <p14:creationId xmlns:p14="http://schemas.microsoft.com/office/powerpoint/2010/main" val="41474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3331675"/>
            <a:ext cx="3191933" cy="34585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22" y="3331675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3347171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업무승인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" y="711200"/>
            <a:ext cx="8928955" cy="250278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250278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87" y="1006561"/>
            <a:ext cx="2523596" cy="1976310"/>
          </a:xfrm>
          <a:prstGeom prst="rect">
            <a:avLst/>
          </a:prstGeom>
          <a:ln>
            <a:solidFill>
              <a:srgbClr val="2F5597"/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 flipH="1">
            <a:off x="7456383" y="2145046"/>
            <a:ext cx="951017" cy="15453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4575" y="3697692"/>
            <a:ext cx="310291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업무상태가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승인대기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인 업무 리스트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요청코멘트와 파일명을 </a:t>
            </a:r>
            <a:r>
              <a:rPr lang="en-US" altLang="ko-KR" sz="1300" dirty="0" err="1" smtClean="0">
                <a:latin typeface="나눔스퀘어 Bold" pitchFamily="50" charset="-127"/>
                <a:ea typeface="나눔스퀘어 Bold" pitchFamily="50" charset="-127"/>
              </a:rPr>
              <a:t>onclick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매개변수로 담아서 다이얼로그를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오픈할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때 다이얼로그의 내용에 담기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결과파일이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없음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이 아닐 경우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다운로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처리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 시 상태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승인완료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업데이트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반려 시 상태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반려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업데이트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바로 아래 최상위 업무 아래하위업무가 여러 개 일 경우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업무를 승인 처리할 때 해당 </a:t>
            </a:r>
            <a:r>
              <a:rPr lang="ko-KR" altLang="en-US" sz="1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ko-KR" altLang="en-US" sz="1300" dirty="0" smtClean="0">
                <a:solidFill>
                  <a:schemeClr val="accent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상위업무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의 하위업무 평균 진행률이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100%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 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즉 형제 업무들의 진행률이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100%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 때 상위 업무도 승인 처리할 지 묻고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확인을 누르면 상위업무도 승인처리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5"/>
          <a:stretch/>
        </p:blipFill>
        <p:spPr>
          <a:xfrm>
            <a:off x="3369734" y="3675385"/>
            <a:ext cx="5649703" cy="8463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69733" y="4353531"/>
            <a:ext cx="1356175" cy="159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819718" y="4353532"/>
            <a:ext cx="678087" cy="159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9" idx="3"/>
            <a:endCxn id="21" idx="1"/>
          </p:cNvCxnSpPr>
          <p:nvPr/>
        </p:nvCxnSpPr>
        <p:spPr>
          <a:xfrm>
            <a:off x="4725908" y="4433124"/>
            <a:ext cx="93810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</p:cNvCxnSpPr>
          <p:nvPr/>
        </p:nvCxnSpPr>
        <p:spPr>
          <a:xfrm flipV="1">
            <a:off x="4047821" y="2145046"/>
            <a:ext cx="1221296" cy="220848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3"/>
          </p:cNvCxnSpPr>
          <p:nvPr/>
        </p:nvCxnSpPr>
        <p:spPr>
          <a:xfrm flipV="1">
            <a:off x="5497805" y="1702051"/>
            <a:ext cx="558963" cy="273107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369735" y="4521770"/>
            <a:ext cx="5669288" cy="2268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373213" y="711199"/>
            <a:ext cx="3220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표의 정보와 같이 뽑아 온 뒤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&lt;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tr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태그에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onclick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으로 매개변수로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요청코멘트와 파일이름을 다이얼로그에 넘겨줌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93" y="4521770"/>
            <a:ext cx="3221189" cy="228627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603278" y="4762123"/>
            <a:ext cx="1243599" cy="1267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409056" y="4642650"/>
            <a:ext cx="946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 승인처리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16023" y="4885232"/>
            <a:ext cx="1750209" cy="1267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524555" y="5468694"/>
            <a:ext cx="1640853" cy="1462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69734" y="3331675"/>
            <a:ext cx="5681133" cy="345859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30020" y="4825497"/>
            <a:ext cx="160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상위 업무 개수 확인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99158" y="5122935"/>
            <a:ext cx="2018924" cy="1462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221744" y="5418688"/>
            <a:ext cx="1996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상위업무의 하위업무평균 진행률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7632" y="5690297"/>
            <a:ext cx="3011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평균진행률이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1(100%)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이면 상위업무번호 리턴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77267" y="6124858"/>
            <a:ext cx="329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평균진행률이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1(100%)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 아니거나 상위업무가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없을 땐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0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을 리턴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18082" y="5072928"/>
            <a:ext cx="160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상위 </a:t>
            </a:r>
            <a:r>
              <a:rPr lang="ko-KR" altLang="en-US" sz="100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 업무번호 뽑기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7579" y="5912132"/>
            <a:ext cx="1804235" cy="86177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리턴된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상위업무번호를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confirm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으로 승인 처리할 건지 확인 후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확인을 누르면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상위 업무도 승인처리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7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4">
            <a:extLst>
              <a:ext uri="{FF2B5EF4-FFF2-40B4-BE49-F238E27FC236}">
                <a16:creationId xmlns:a16="http://schemas.microsoft.com/office/drawing/2014/main" xmlns="" id="{F04DAD1F-566E-4379-84E6-8DE94E5B8485}"/>
              </a:ext>
            </a:extLst>
          </p:cNvPr>
          <p:cNvSpPr/>
          <p:nvPr/>
        </p:nvSpPr>
        <p:spPr>
          <a:xfrm>
            <a:off x="223941" y="775061"/>
            <a:ext cx="2800800" cy="5651135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2" name="모서리가 둥근 직사각형 14">
            <a:extLst>
              <a:ext uri="{FF2B5EF4-FFF2-40B4-BE49-F238E27FC236}">
                <a16:creationId xmlns:a16="http://schemas.microsoft.com/office/drawing/2014/main" xmlns="" id="{F04DAD1F-566E-4379-84E6-8DE94E5B8485}"/>
              </a:ext>
            </a:extLst>
          </p:cNvPr>
          <p:cNvSpPr/>
          <p:nvPr/>
        </p:nvSpPr>
        <p:spPr>
          <a:xfrm>
            <a:off x="3176060" y="775061"/>
            <a:ext cx="2800800" cy="5651135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292059" y="1014636"/>
            <a:ext cx="2567354" cy="5110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7" name="모서리가 둥근 직사각형 21">
            <a:extLst>
              <a:ext uri="{FF2B5EF4-FFF2-40B4-BE49-F238E27FC236}">
                <a16:creationId xmlns:a16="http://schemas.microsoft.com/office/drawing/2014/main" xmlns="" id="{35C65E30-8A87-4934-B993-9632827FBF73}"/>
              </a:ext>
            </a:extLst>
          </p:cNvPr>
          <p:cNvSpPr/>
          <p:nvPr/>
        </p:nvSpPr>
        <p:spPr>
          <a:xfrm>
            <a:off x="1264577" y="867081"/>
            <a:ext cx="682912" cy="768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3" name="모서리가 둥근 직사각형 21">
            <a:extLst>
              <a:ext uri="{FF2B5EF4-FFF2-40B4-BE49-F238E27FC236}">
                <a16:creationId xmlns:a16="http://schemas.microsoft.com/office/drawing/2014/main" xmlns="" id="{35C65E30-8A87-4934-B993-9632827FBF73}"/>
              </a:ext>
            </a:extLst>
          </p:cNvPr>
          <p:cNvSpPr/>
          <p:nvPr/>
        </p:nvSpPr>
        <p:spPr>
          <a:xfrm>
            <a:off x="4216696" y="867081"/>
            <a:ext cx="682912" cy="768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40664" y="1067388"/>
            <a:ext cx="2567354" cy="509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40664" y="1076192"/>
            <a:ext cx="2567354" cy="5561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업무관리</a:t>
            </a:r>
          </a:p>
        </p:txBody>
      </p:sp>
      <p:sp>
        <p:nvSpPr>
          <p:cNvPr id="108" name="오른쪽 화살표 107"/>
          <p:cNvSpPr/>
          <p:nvPr/>
        </p:nvSpPr>
        <p:spPr>
          <a:xfrm flipH="1">
            <a:off x="453205" y="1195058"/>
            <a:ext cx="320040" cy="287270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334138" y="1586133"/>
            <a:ext cx="2575252" cy="363104"/>
            <a:chOff x="976840" y="1732085"/>
            <a:chExt cx="2575253" cy="332935"/>
          </a:xfrm>
        </p:grpSpPr>
        <p:sp>
          <p:nvSpPr>
            <p:cNvPr id="110" name="직사각형 109"/>
            <p:cNvSpPr/>
            <p:nvPr/>
          </p:nvSpPr>
          <p:spPr>
            <a:xfrm>
              <a:off x="984740" y="1732085"/>
              <a:ext cx="2567353" cy="332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76840" y="1785564"/>
              <a:ext cx="878213" cy="225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업무 명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563065" y="1777805"/>
              <a:ext cx="578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담당자</a:t>
              </a:r>
            </a:p>
          </p:txBody>
        </p:sp>
      </p:grp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14110"/>
              </p:ext>
            </p:extLst>
          </p:nvPr>
        </p:nvGraphicFramePr>
        <p:xfrm>
          <a:off x="340664" y="1929201"/>
          <a:ext cx="2567354" cy="20222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55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97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7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4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2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2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3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3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4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4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업무</a:t>
                      </a:r>
                      <a:r>
                        <a:rPr lang="en-US" altLang="ko-KR" sz="800" b="0" dirty="0"/>
                        <a:t>5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재승인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5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31" name="그룹 130"/>
          <p:cNvGrpSpPr/>
          <p:nvPr/>
        </p:nvGrpSpPr>
        <p:grpSpPr>
          <a:xfrm>
            <a:off x="2515949" y="1131622"/>
            <a:ext cx="319183" cy="350381"/>
            <a:chOff x="2582008" y="1319213"/>
            <a:chExt cx="258823" cy="263402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2582008" y="1362808"/>
              <a:ext cx="219807" cy="219807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3" name="직선 연결선 132"/>
            <p:cNvCxnSpPr/>
            <p:nvPr/>
          </p:nvCxnSpPr>
          <p:spPr>
            <a:xfrm flipV="1">
              <a:off x="2682855" y="1319213"/>
              <a:ext cx="157976" cy="1555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이등변 삼각형 133"/>
            <p:cNvSpPr/>
            <p:nvPr/>
          </p:nvSpPr>
          <p:spPr>
            <a:xfrm rot="13536408">
              <a:off x="2628697" y="1462656"/>
              <a:ext cx="61081" cy="704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186293" y="1635813"/>
            <a:ext cx="760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292783" y="1024235"/>
            <a:ext cx="2567354" cy="292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31025" y="1299955"/>
            <a:ext cx="14765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이유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443567" y="1565966"/>
            <a:ext cx="2240280" cy="8682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또는 반려 이유를 입력해주세요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132885" y="2429242"/>
            <a:ext cx="756139" cy="3164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927708" y="2429242"/>
            <a:ext cx="756139" cy="3164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207868" y="738594"/>
            <a:ext cx="1031132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설계내용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195060" y="736600"/>
            <a:ext cx="2740710" cy="568959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8372" y="3135122"/>
            <a:ext cx="2474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승인대기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상태의 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업무들을 리스트하고 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승인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반려 코멘트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이유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를 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입력하고 승인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반려 처리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34DCD97-D459-4169-9257-FE7280F9F4B0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 화면설계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F607683-0142-42B5-AC9E-BA6F7E6E09D2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업무승인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2655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847723" y="75047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업무승인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5" b="6296"/>
          <a:stretch/>
        </p:blipFill>
        <p:spPr>
          <a:xfrm>
            <a:off x="753534" y="1116463"/>
            <a:ext cx="2810334" cy="5042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29" y="1314881"/>
            <a:ext cx="5069941" cy="47147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47723" y="736600"/>
            <a:ext cx="5088047" cy="568959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3534" y="2181885"/>
            <a:ext cx="2810334" cy="17563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29042" y="1638675"/>
            <a:ext cx="3086981" cy="8691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23" idx="1"/>
            <a:endCxn id="4" idx="3"/>
          </p:cNvCxnSpPr>
          <p:nvPr/>
        </p:nvCxnSpPr>
        <p:spPr>
          <a:xfrm flipH="1">
            <a:off x="3563868" y="2073242"/>
            <a:ext cx="465174" cy="986829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16023" y="1602463"/>
            <a:ext cx="181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행을 클릭 했을 때</a:t>
            </a:r>
            <a:endParaRPr lang="en-US" altLang="ko-KR" sz="10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아래 승인</a:t>
            </a:r>
            <a:r>
              <a:rPr lang="en-US" altLang="ko-KR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반려창을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열기</a:t>
            </a:r>
            <a:r>
              <a:rPr lang="en-US" altLang="ko-KR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닫기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92416" y="3385994"/>
            <a:ext cx="4843354" cy="1394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23687" y="4399982"/>
            <a:ext cx="3612083" cy="2625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998330" y="3992577"/>
            <a:ext cx="19374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코멘트와 업무번호</a:t>
            </a:r>
            <a:r>
              <a:rPr lang="en-US" altLang="ko-KR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숨겨진</a:t>
            </a:r>
            <a:r>
              <a:rPr lang="en-US" altLang="ko-KR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View)</a:t>
            </a:r>
          </a:p>
          <a:p>
            <a:r>
              <a:rPr lang="ko-KR" altLang="en-US" sz="1000" dirty="0" err="1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를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err="1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서버요청메서드의</a:t>
            </a:r>
            <a:r>
              <a:rPr lang="ko-KR" altLang="en-US" sz="10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매개변수로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3" y="6029597"/>
            <a:ext cx="5067597" cy="3965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916281" y="6001555"/>
            <a:ext cx="1285343" cy="193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641374" y="6227896"/>
            <a:ext cx="375469" cy="1983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533142" y="6227896"/>
            <a:ext cx="375469" cy="1983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34" idx="0"/>
            <a:endCxn id="37" idx="0"/>
          </p:cNvCxnSpPr>
          <p:nvPr/>
        </p:nvCxnSpPr>
        <p:spPr>
          <a:xfrm rot="16200000" flipH="1">
            <a:off x="6580860" y="4979647"/>
            <a:ext cx="226341" cy="2270156"/>
          </a:xfrm>
          <a:prstGeom prst="bentConnector3">
            <a:avLst>
              <a:gd name="adj1" fmla="val -100998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4" idx="0"/>
            <a:endCxn id="38" idx="0"/>
          </p:cNvCxnSpPr>
          <p:nvPr/>
        </p:nvCxnSpPr>
        <p:spPr>
          <a:xfrm rot="16200000" flipH="1">
            <a:off x="7026744" y="4533763"/>
            <a:ext cx="226341" cy="3161924"/>
          </a:xfrm>
          <a:prstGeom prst="bentConnector3">
            <a:avLst>
              <a:gd name="adj1" fmla="val -100998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5323687" y="4662535"/>
            <a:ext cx="325675" cy="133901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720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이윤배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1701800" y="2189526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6595549" y="322246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6" y="2229581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업무관리</a:t>
            </a:r>
          </a:p>
        </p:txBody>
      </p:sp>
    </p:spTree>
    <p:extLst>
      <p:ext uri="{BB962C8B-B14F-4D97-AF65-F5344CB8AC3E}">
        <p14:creationId xmlns:p14="http://schemas.microsoft.com/office/powerpoint/2010/main" val="40329329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본인의 업무 현황을 한 눈에 파악할 수 있도록 차트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그래프 구성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현재 진행 중인 프로젝트의 정보 출력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자신의 일정을 볼 수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도록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구성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개인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대시보드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600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5599" y="1179963"/>
            <a:ext cx="1046858" cy="4380830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5597" y="753038"/>
            <a:ext cx="8449733" cy="403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5597" y="753038"/>
            <a:ext cx="8449733" cy="4784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차트 46"/>
          <p:cNvGraphicFramePr/>
          <p:nvPr>
            <p:extLst>
              <p:ext uri="{D42A27DB-BD31-4B8C-83A1-F6EECF244321}">
                <p14:modId xmlns:p14="http://schemas.microsoft.com/office/powerpoint/2010/main" val="2059279249"/>
              </p:ext>
            </p:extLst>
          </p:nvPr>
        </p:nvGraphicFramePr>
        <p:xfrm>
          <a:off x="1461656" y="1179962"/>
          <a:ext cx="1924921" cy="253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8" name="직사각형 47"/>
          <p:cNvSpPr/>
          <p:nvPr/>
        </p:nvSpPr>
        <p:spPr>
          <a:xfrm>
            <a:off x="1450080" y="1307285"/>
            <a:ext cx="1984703" cy="22854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75651" y="1307285"/>
            <a:ext cx="1566250" cy="22854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084521" y="1307285"/>
            <a:ext cx="1661910" cy="22854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774415" y="1307285"/>
            <a:ext cx="1661917" cy="22854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484704" y="1316339"/>
            <a:ext cx="1556899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게시판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475652" y="1652461"/>
            <a:ext cx="1566250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26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회의결과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디자인 통일 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 지연 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표시를 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휴일 작업에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추가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참고사이트 목록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093574" y="1316339"/>
            <a:ext cx="1652559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결재 현황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093574" y="1652461"/>
            <a:ext cx="1652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명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명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명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명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95655" y="1742996"/>
            <a:ext cx="533049" cy="2052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095655" y="1989175"/>
            <a:ext cx="533049" cy="2052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6095655" y="2235354"/>
            <a:ext cx="533049" cy="2052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797706" y="2241391"/>
            <a:ext cx="533049" cy="2052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대기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783475" y="1316339"/>
            <a:ext cx="1652559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처리 현황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783475" y="1652461"/>
            <a:ext cx="1652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797707" y="1742996"/>
            <a:ext cx="533049" cy="2052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797707" y="1989175"/>
            <a:ext cx="533049" cy="205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 중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450082" y="3681709"/>
            <a:ext cx="1984702" cy="18548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458874" y="3697040"/>
            <a:ext cx="1982020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58873" y="4015056"/>
            <a:ext cx="2083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2020-05-08         1</a:t>
            </a:r>
            <a:r>
              <a:rPr lang="ko-KR" altLang="en-US" sz="1000" dirty="0"/>
              <a:t>주차 중간회의</a:t>
            </a:r>
            <a:endParaRPr lang="en-US" altLang="ko-KR" sz="1000" dirty="0"/>
          </a:p>
          <a:p>
            <a:r>
              <a:rPr lang="en-US" altLang="ko-KR" sz="1000" dirty="0"/>
              <a:t>2020-05-09         </a:t>
            </a:r>
            <a:r>
              <a:rPr lang="ko-KR" altLang="en-US" sz="1000" dirty="0"/>
              <a:t>화면구현 시작일</a:t>
            </a:r>
            <a:endParaRPr lang="en-US" altLang="ko-KR" sz="1000" dirty="0"/>
          </a:p>
          <a:p>
            <a:r>
              <a:rPr lang="en-US" altLang="ko-KR" sz="1000" dirty="0"/>
              <a:t>2020-05-11        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앱화면구현</a:t>
            </a:r>
            <a:r>
              <a:rPr lang="ko-KR" altLang="en-US" sz="1000" dirty="0"/>
              <a:t> 시작</a:t>
            </a:r>
            <a:endParaRPr lang="en-US" altLang="ko-KR" sz="1000" dirty="0"/>
          </a:p>
          <a:p>
            <a:r>
              <a:rPr lang="en-US" altLang="ko-KR" sz="1000" dirty="0"/>
              <a:t>2020-05-25         </a:t>
            </a:r>
            <a:r>
              <a:rPr lang="ko-KR" altLang="en-US" sz="1000" dirty="0"/>
              <a:t>화면구현 종료일</a:t>
            </a:r>
            <a:endParaRPr lang="en-US" altLang="ko-KR" sz="1000" dirty="0"/>
          </a:p>
          <a:p>
            <a:r>
              <a:rPr lang="en-US" altLang="ko-KR" sz="1000" dirty="0"/>
              <a:t>2020-05-27         </a:t>
            </a:r>
            <a:r>
              <a:rPr lang="ko-KR" altLang="en-US" sz="1000" dirty="0" err="1"/>
              <a:t>앱화면구현</a:t>
            </a:r>
            <a:r>
              <a:rPr lang="ko-KR" altLang="en-US" sz="1000" dirty="0"/>
              <a:t> 종료</a:t>
            </a:r>
            <a:endParaRPr lang="en-US" altLang="ko-KR" sz="1000" dirty="0"/>
          </a:p>
          <a:p>
            <a:r>
              <a:rPr lang="en-US" altLang="ko-KR" sz="1000" dirty="0"/>
              <a:t>2020-05-28         </a:t>
            </a:r>
            <a:r>
              <a:rPr lang="ko-KR" altLang="en-US" sz="1000" dirty="0"/>
              <a:t>연차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  </a:t>
            </a:r>
            <a:endParaRPr lang="ko-KR" altLang="en-US" sz="1000" dirty="0"/>
          </a:p>
        </p:txBody>
      </p:sp>
      <p:sp>
        <p:nvSpPr>
          <p:cNvPr id="83" name="직사각형 82"/>
          <p:cNvSpPr/>
          <p:nvPr/>
        </p:nvSpPr>
        <p:spPr>
          <a:xfrm>
            <a:off x="3475649" y="3681709"/>
            <a:ext cx="5069369" cy="18548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484441" y="3697040"/>
            <a:ext cx="5062518" cy="300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간트차트</a:t>
            </a:r>
            <a:endParaRPr lang="ko-KR" altLang="en-US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03" y="3947844"/>
            <a:ext cx="5060017" cy="15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3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68542" y="240069"/>
            <a:ext cx="1601839" cy="1601837"/>
            <a:chOff x="1018532" y="957905"/>
            <a:chExt cx="1601839" cy="1601837"/>
          </a:xfrm>
        </p:grpSpPr>
        <p:sp>
          <p:nvSpPr>
            <p:cNvPr id="3" name="육각형 2"/>
            <p:cNvSpPr/>
            <p:nvPr/>
          </p:nvSpPr>
          <p:spPr>
            <a:xfrm>
              <a:off x="1690272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/>
            <p:cNvSpPr/>
            <p:nvPr/>
          </p:nvSpPr>
          <p:spPr>
            <a:xfrm rot="1800000">
              <a:off x="1690271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/>
            <p:cNvSpPr/>
            <p:nvPr/>
          </p:nvSpPr>
          <p:spPr>
            <a:xfrm rot="3600000">
              <a:off x="1690271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육각형 29"/>
            <p:cNvSpPr/>
            <p:nvPr/>
          </p:nvSpPr>
          <p:spPr>
            <a:xfrm rot="19800000" flipV="1">
              <a:off x="1690271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육각형 30"/>
            <p:cNvSpPr/>
            <p:nvPr/>
          </p:nvSpPr>
          <p:spPr>
            <a:xfrm rot="18000000" flipV="1">
              <a:off x="1690272" y="957905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육각형 31"/>
            <p:cNvSpPr/>
            <p:nvPr/>
          </p:nvSpPr>
          <p:spPr>
            <a:xfrm rot="16200000">
              <a:off x="1690270" y="957904"/>
              <a:ext cx="258361" cy="160183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198724" y="1118764"/>
              <a:ext cx="1230768" cy="12539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491102" y="1426086"/>
              <a:ext cx="646011" cy="658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822266" y="429769"/>
            <a:ext cx="3396891" cy="951199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273065" y="741640"/>
            <a:ext cx="913279" cy="913279"/>
            <a:chOff x="5535962" y="912846"/>
            <a:chExt cx="913279" cy="913279"/>
          </a:xfrm>
        </p:grpSpPr>
        <p:sp>
          <p:nvSpPr>
            <p:cNvPr id="35" name="육각형 34"/>
            <p:cNvSpPr/>
            <p:nvPr/>
          </p:nvSpPr>
          <p:spPr>
            <a:xfrm>
              <a:off x="5918951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육각형 37"/>
            <p:cNvSpPr/>
            <p:nvPr/>
          </p:nvSpPr>
          <p:spPr>
            <a:xfrm rot="18910617" flipV="1">
              <a:off x="5918951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육각형 39"/>
            <p:cNvSpPr/>
            <p:nvPr/>
          </p:nvSpPr>
          <p:spPr>
            <a:xfrm rot="16200000">
              <a:off x="5918950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5662539" y="1033196"/>
              <a:ext cx="660122" cy="6725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육각형 42"/>
            <p:cNvSpPr/>
            <p:nvPr/>
          </p:nvSpPr>
          <p:spPr>
            <a:xfrm rot="2689383">
              <a:off x="5921209" y="912846"/>
              <a:ext cx="147303" cy="913279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813120" y="1187384"/>
              <a:ext cx="358961" cy="3657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58907" y="2138628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37421" y="2135784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8907" y="3618024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37421" y="3618024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8907" y="5097420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37421" y="5097420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99135" y="2259989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사용언어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577649" y="224416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라이브러리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99135" y="373552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프레임워크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99135" y="522943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서버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77649" y="373552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데이터베이스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77649" y="5214918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개발도구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99135" y="2692626"/>
            <a:ext cx="312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JAVA, JSP, JAVASCRIPT,</a:t>
            </a:r>
          </a:p>
          <a:p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CSS, HTML, Ajax, JSON,</a:t>
            </a:r>
          </a:p>
          <a:p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JSTL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7649" y="2692626"/>
            <a:ext cx="312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jQuery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 BootStrap4,</a:t>
            </a:r>
          </a:p>
          <a:p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템플릿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&lt;Concept&gt;,</a:t>
            </a:r>
          </a:p>
          <a:p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DHTMLX 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라이브러리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차트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499135" y="4162923"/>
            <a:ext cx="31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Spring, Vue, </a:t>
            </a:r>
            <a:r>
              <a:rPr lang="en-US" altLang="ko-KR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MyBatis</a:t>
            </a:r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77649" y="4174090"/>
            <a:ext cx="31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Oracle SQL 11g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99135" y="5651418"/>
            <a:ext cx="31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Apache Tomcat 9.0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77649" y="5657106"/>
            <a:ext cx="312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Eclipse IDE, </a:t>
            </a:r>
            <a:r>
              <a:rPr lang="en-US" altLang="ko-KR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Dbeaver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eXERD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29207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작업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개인대시보드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상단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28955" cy="39539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069547"/>
            <a:ext cx="31029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현재 자신이 참여하고 있는 프로젝트의 정보와 해당 프로젝트에서 자신의 업무 지표들을 표시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자신의 업무 현황을 한 눈에 볼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수있는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파이차트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등 날짜가 있는 테이블에서 자신이 포함된 부분을 가져오되 오늘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~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일주일의 정보만 가져옴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7" y="4750387"/>
            <a:ext cx="4661755" cy="924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7" y="5679484"/>
            <a:ext cx="4171527" cy="1090413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>
            <a:off x="4282289" y="5675123"/>
            <a:ext cx="4101220" cy="4361"/>
          </a:xfrm>
          <a:prstGeom prst="straightConnector1">
            <a:avLst/>
          </a:prstGeom>
          <a:ln w="9525">
            <a:solidFill>
              <a:srgbClr val="C0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12729" y="5428902"/>
            <a:ext cx="470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중략</a:t>
            </a:r>
            <a:endParaRPr lang="ko-KR" altLang="en-US" sz="100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87841" y="5115510"/>
            <a:ext cx="100753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프로젝트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업무 일정을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시작일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종료일로 나누고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UNION ALL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로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하나의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문으로 뽑은 뒤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날짜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컬럼을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오늘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~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오늘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+7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조건으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로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01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068" y="3327662"/>
            <a:ext cx="8940800" cy="346260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0068" y="3327662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작업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개인대시보드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하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7600" y="3346869"/>
            <a:ext cx="31029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개인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기능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X) –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업무현황파악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참여중인 프로젝트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+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자신에게 배정된 업무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+ 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자신에게 배정된 업무의 상위업무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28955" cy="24756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11199"/>
            <a:ext cx="8940800" cy="247562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4222658"/>
            <a:ext cx="5351536" cy="14319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16" y="4648710"/>
            <a:ext cx="5076657" cy="204684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669058" y="5269584"/>
            <a:ext cx="1129944" cy="31108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자신에게 배정된 모든 업무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업무 상태에 따라서 승인 신청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재승인신청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반려의 경우 반려 이유 확인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600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5601" y="1188923"/>
            <a:ext cx="1046858" cy="4348275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5599" y="761999"/>
            <a:ext cx="8449731" cy="449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599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107660"/>
              </p:ext>
            </p:extLst>
          </p:nvPr>
        </p:nvGraphicFramePr>
        <p:xfrm>
          <a:off x="1545668" y="2108684"/>
          <a:ext cx="7078879" cy="312661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40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9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4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87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20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6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1249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1249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218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6015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예정 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예정 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 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 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반려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작업 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80%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작업 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작업 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2020-05-16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작업 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2020-05-28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7445025" y="1728199"/>
            <a:ext cx="964840" cy="2694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승인요청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6173" y="1266089"/>
            <a:ext cx="213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작업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632602" y="2286306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623549" y="2640267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614496" y="3003932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14496" y="3396443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614496" y="3768510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614496" y="4168516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614496" y="4570859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614496" y="4960253"/>
            <a:ext cx="121874" cy="145072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432301" y="1728199"/>
            <a:ext cx="964840" cy="2694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이슈 등록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399914" y="1728199"/>
            <a:ext cx="964840" cy="26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작업 시작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87671" y="2593676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승인 완료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78618" y="2958120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승인 완료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87549" y="3349852"/>
            <a:ext cx="467182" cy="2308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반려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27778" y="3749857"/>
            <a:ext cx="589054" cy="2308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작업 중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78618" y="4149502"/>
            <a:ext cx="700776" cy="2308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작업 대기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78618" y="4542374"/>
            <a:ext cx="700776" cy="2308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작업 대기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87671" y="4943937"/>
            <a:ext cx="700776" cy="2308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작업 대기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3639559"/>
            <a:ext cx="3191933" cy="315070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6" y="3639559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440025"/>
            <a:ext cx="5681133" cy="235024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440025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28956" cy="28468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11199"/>
            <a:ext cx="8940800" cy="284681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4575" y="3906781"/>
            <a:ext cx="31029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자신이 배정된 모든 업무를 리스트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 상태에 따라 다른 버튼                                 배정완료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승인대기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비활성화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	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승인완료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승인완료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	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반려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재승인신청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재승인신청은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dialog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오픈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재승인신청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	   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상태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승인대기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업데이트는 동일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승인신청은 결과파일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Insert          -&gt;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재승인신청은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결과파일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update +                  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서버에 있는 파일 교체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 관리표의 행을 더블클릭 시 업무상세페이지로 이동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	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59" y="2743242"/>
            <a:ext cx="3738081" cy="162954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6" name="직선 화살표 연결선 5"/>
          <p:cNvCxnSpPr>
            <a:endCxn id="3" idx="0"/>
          </p:cNvCxnSpPr>
          <p:nvPr/>
        </p:nvCxnSpPr>
        <p:spPr>
          <a:xfrm flipH="1">
            <a:off x="6210300" y="2390115"/>
            <a:ext cx="2100781" cy="353127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18" y="318817"/>
            <a:ext cx="2703467" cy="134901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6395885" y="1030947"/>
            <a:ext cx="1489684" cy="117809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87" y="4759772"/>
            <a:ext cx="5669289" cy="20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307082"/>
            <a:ext cx="3191933" cy="24831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6" y="4307082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40800" cy="34533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11199"/>
            <a:ext cx="8940800" cy="345339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033335"/>
            <a:ext cx="31029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목록에서 선택한 업무의 상세정보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분할업무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작업자가 임의로 자신이 배정받은 업무를 나누어 진행률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결과파일을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업로드하여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작업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분할 업무 정보는 본인만 확인 가능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4" y="4307082"/>
            <a:ext cx="5669288" cy="24831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307082"/>
            <a:ext cx="5681133" cy="248318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307082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58012" y="4786599"/>
            <a:ext cx="5481010" cy="1795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58820" y="4279923"/>
            <a:ext cx="1292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로 불러온 데이터를 </a:t>
            </a:r>
            <a:r>
              <a:rPr lang="en-US" altLang="ko-KR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html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로 만들어 테이블에 추가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9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40800" cy="34533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11199"/>
            <a:ext cx="8940800" cy="597931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080981"/>
            <a:ext cx="2900772" cy="260953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12" y="4084902"/>
            <a:ext cx="2891235" cy="260560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02" y="4080981"/>
            <a:ext cx="2255520" cy="253746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0" name="직선 화살표 연결선 19"/>
          <p:cNvCxnSpPr>
            <a:endCxn id="7" idx="0"/>
          </p:cNvCxnSpPr>
          <p:nvPr/>
        </p:nvCxnSpPr>
        <p:spPr>
          <a:xfrm flipH="1">
            <a:off x="1560453" y="2951430"/>
            <a:ext cx="6814002" cy="112955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0" idx="0"/>
          </p:cNvCxnSpPr>
          <p:nvPr/>
        </p:nvCxnSpPr>
        <p:spPr>
          <a:xfrm flipH="1">
            <a:off x="4909130" y="3612333"/>
            <a:ext cx="3094133" cy="47256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6" idx="0"/>
          </p:cNvCxnSpPr>
          <p:nvPr/>
        </p:nvCxnSpPr>
        <p:spPr>
          <a:xfrm>
            <a:off x="7659232" y="3848617"/>
            <a:ext cx="252030" cy="23236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30189" y="2638020"/>
            <a:ext cx="2371058" cy="90534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업무기간은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minDate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000" dirty="0" err="1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maxDate</a:t>
            </a:r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를 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해당 업무의 시작일 종료일데이터를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불러와서 넣어주어 해당 업무의</a:t>
            </a:r>
            <a:endParaRPr lang="en-US" altLang="ko-KR" sz="1000" dirty="0" smtClean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실제 기간 안에서만 선택할 수 있도록 처리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4" y="5522611"/>
            <a:ext cx="1241743" cy="122501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925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자신의 일정을 캘린더에 출력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일정을 추가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삭제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600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599" y="761999"/>
            <a:ext cx="8449731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55601" y="1188924"/>
            <a:ext cx="1046858" cy="435769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5599" y="762000"/>
            <a:ext cx="8449733" cy="417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55599" y="762000"/>
            <a:ext cx="8449733" cy="477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16173" y="1266089"/>
            <a:ext cx="213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일정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60"/>
          <a:stretch/>
        </p:blipFill>
        <p:spPr>
          <a:xfrm>
            <a:off x="1602619" y="1733853"/>
            <a:ext cx="6939002" cy="3798232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7527467" y="1380860"/>
            <a:ext cx="964840" cy="24999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추가</a:t>
            </a:r>
          </a:p>
        </p:txBody>
      </p:sp>
    </p:spTree>
    <p:extLst>
      <p:ext uri="{BB962C8B-B14F-4D97-AF65-F5344CB8AC3E}">
        <p14:creationId xmlns:p14="http://schemas.microsoft.com/office/powerpoint/2010/main" val="39577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일정관리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일반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" y="785708"/>
            <a:ext cx="5257801" cy="4235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067" y="5580628"/>
            <a:ext cx="5257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프로젝트일정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업무일정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분할업무일정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일반일정 정보를 모두 호출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프로젝트일정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업무일정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분할업무일정은 읽기전용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삭제불가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일반 업무는 개인이 추가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삭제 가능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73880" y="766236"/>
            <a:ext cx="3565142" cy="573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80" y="1128341"/>
            <a:ext cx="3576988" cy="24996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469467" y="753532"/>
            <a:ext cx="3581401" cy="574886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3352" y="1312754"/>
            <a:ext cx="1883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프로젝트 일정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64203" y="2100399"/>
            <a:ext cx="1883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업무일정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7292" y="2613504"/>
            <a:ext cx="1883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분할업무 일정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9400" y="3445598"/>
            <a:ext cx="1883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일반일정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46097" y="3304515"/>
            <a:ext cx="606553" cy="124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0858" y="2611241"/>
            <a:ext cx="606553" cy="124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428017" y="2004653"/>
            <a:ext cx="606553" cy="124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06634" y="1312754"/>
            <a:ext cx="606553" cy="124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69467" y="766235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61" y="3737985"/>
            <a:ext cx="3542361" cy="27644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713187" y="4513906"/>
            <a:ext cx="19623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300" dirty="0" smtClean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로 일정 추가처리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70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승인요청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xmlns="" id="{F04DAD1F-566E-4379-84E6-8DE94E5B8485}"/>
              </a:ext>
            </a:extLst>
          </p:cNvPr>
          <p:cNvSpPr/>
          <p:nvPr/>
        </p:nvSpPr>
        <p:spPr>
          <a:xfrm>
            <a:off x="220675" y="521258"/>
            <a:ext cx="2800800" cy="5181600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7398" y="813584"/>
            <a:ext cx="2567354" cy="4668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37398" y="822388"/>
            <a:ext cx="2567354" cy="5099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작업 목록</a:t>
            </a:r>
          </a:p>
        </p:txBody>
      </p:sp>
      <p:sp>
        <p:nvSpPr>
          <p:cNvPr id="45" name="오른쪽 화살표 44"/>
          <p:cNvSpPr/>
          <p:nvPr/>
        </p:nvSpPr>
        <p:spPr>
          <a:xfrm flipH="1">
            <a:off x="449939" y="941254"/>
            <a:ext cx="320040" cy="263402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38772" y="1332329"/>
            <a:ext cx="2567352" cy="332935"/>
            <a:chOff x="984740" y="1732085"/>
            <a:chExt cx="2567353" cy="332935"/>
          </a:xfrm>
        </p:grpSpPr>
        <p:sp>
          <p:nvSpPr>
            <p:cNvPr id="47" name="직사각형 46"/>
            <p:cNvSpPr/>
            <p:nvPr/>
          </p:nvSpPr>
          <p:spPr>
            <a:xfrm>
              <a:off x="984740" y="1732085"/>
              <a:ext cx="2567353" cy="332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84740" y="1777805"/>
              <a:ext cx="7207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명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79420" y="1777805"/>
              <a:ext cx="5726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승인자</a:t>
              </a:r>
            </a:p>
          </p:txBody>
        </p: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31799"/>
              </p:ext>
            </p:extLst>
          </p:nvPr>
        </p:nvGraphicFramePr>
        <p:xfrm>
          <a:off x="337398" y="1675397"/>
          <a:ext cx="2567356" cy="2595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21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50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</a:t>
                      </a:r>
                      <a:endParaRPr lang="ko-KR" altLang="en-US" sz="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676758" y="1375685"/>
            <a:ext cx="649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진행률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735031" y="4079797"/>
            <a:ext cx="572493" cy="1371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735030" y="1655560"/>
            <a:ext cx="572493" cy="2464915"/>
            <a:chOff x="2250467" y="2055316"/>
            <a:chExt cx="710645" cy="2464915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2250467" y="2247900"/>
              <a:ext cx="710645" cy="13716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316680" y="2055316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316680" y="2443936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16680" y="2816274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16680" y="3186564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316680" y="3564341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16680" y="3926878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100%</a:t>
              </a:r>
              <a:endParaRPr lang="ko-KR" altLang="en-US" sz="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16680" y="4304787"/>
              <a:ext cx="5724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70%</a:t>
              </a:r>
              <a:endParaRPr lang="ko-KR" altLang="en-US" sz="800" dirty="0"/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1735030" y="2221524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735030" y="2594904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1735030" y="2967278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735030" y="3340525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735030" y="3698665"/>
            <a:ext cx="572494" cy="1371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양쪽 모서리가 둥근 사각형 66"/>
          <p:cNvSpPr/>
          <p:nvPr/>
        </p:nvSpPr>
        <p:spPr>
          <a:xfrm rot="16200000">
            <a:off x="1854485" y="3960344"/>
            <a:ext cx="137163" cy="376070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67159" y="1375685"/>
            <a:ext cx="609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293110" y="813584"/>
            <a:ext cx="2567354" cy="4668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모서리가 둥근 직사각형 14">
            <a:extLst>
              <a:ext uri="{FF2B5EF4-FFF2-40B4-BE49-F238E27FC236}">
                <a16:creationId xmlns:a16="http://schemas.microsoft.com/office/drawing/2014/main" xmlns="" id="{F04DAD1F-566E-4379-84E6-8DE94E5B8485}"/>
              </a:ext>
            </a:extLst>
          </p:cNvPr>
          <p:cNvSpPr/>
          <p:nvPr/>
        </p:nvSpPr>
        <p:spPr>
          <a:xfrm>
            <a:off x="3177918" y="521258"/>
            <a:ext cx="2800800" cy="5181600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293469" y="813584"/>
            <a:ext cx="2567354" cy="4668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293469" y="822388"/>
            <a:ext cx="2567354" cy="5099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상세</a:t>
            </a:r>
          </a:p>
        </p:txBody>
      </p:sp>
      <p:sp>
        <p:nvSpPr>
          <p:cNvPr id="80" name="오른쪽 화살표 79"/>
          <p:cNvSpPr/>
          <p:nvPr/>
        </p:nvSpPr>
        <p:spPr>
          <a:xfrm flipH="1">
            <a:off x="3406010" y="941254"/>
            <a:ext cx="320040" cy="263402"/>
          </a:xfrm>
          <a:prstGeom prst="rightArrow">
            <a:avLst>
              <a:gd name="adj1" fmla="val 50000"/>
              <a:gd name="adj2" fmla="val 586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293468" y="1332329"/>
            <a:ext cx="2567355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상세</a:t>
            </a:r>
          </a:p>
        </p:txBody>
      </p:sp>
      <p:sp>
        <p:nvSpPr>
          <p:cNvPr id="84" name="모서리가 둥근 직사각형 21">
            <a:extLst>
              <a:ext uri="{FF2B5EF4-FFF2-40B4-BE49-F238E27FC236}">
                <a16:creationId xmlns:a16="http://schemas.microsoft.com/office/drawing/2014/main" xmlns="" id="{35C65E30-8A87-4934-B993-9632827FBF73}"/>
              </a:ext>
            </a:extLst>
          </p:cNvPr>
          <p:cNvSpPr/>
          <p:nvPr/>
        </p:nvSpPr>
        <p:spPr>
          <a:xfrm>
            <a:off x="4209762" y="613278"/>
            <a:ext cx="682912" cy="704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935731"/>
              </p:ext>
            </p:extLst>
          </p:nvPr>
        </p:nvGraphicFramePr>
        <p:xfrm>
          <a:off x="3293466" y="1604202"/>
          <a:ext cx="2567355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913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 err="1"/>
                        <a:t>작업명</a:t>
                      </a:r>
                      <a:endParaRPr lang="ko-KR" altLang="en-US" sz="800" b="1" i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작업</a:t>
                      </a:r>
                      <a:r>
                        <a:rPr lang="en-US" altLang="ko-KR" sz="800" b="0" dirty="0"/>
                        <a:t>7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/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사원</a:t>
                      </a:r>
                      <a:r>
                        <a:rPr lang="en-US" altLang="ko-KR" sz="800" b="0" dirty="0"/>
                        <a:t>1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작업 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상위작업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없음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작업내용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/>
                        <a:t>작업에 대한 내용</a:t>
                      </a:r>
                      <a:endParaRPr lang="en-US" altLang="ko-KR" sz="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예정시작일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20-04-18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20-04-30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작업시작일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20-04-19</a:t>
                      </a:r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결과물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b="1" u="sng" dirty="0">
                          <a:solidFill>
                            <a:srgbClr val="2F5597"/>
                          </a:solidFill>
                        </a:rPr>
                        <a:t>결과물</a:t>
                      </a:r>
                      <a:r>
                        <a:rPr lang="en-US" altLang="ko-KR" sz="800" b="1" u="sng" dirty="0">
                          <a:solidFill>
                            <a:srgbClr val="2F5597"/>
                          </a:solidFill>
                        </a:rPr>
                        <a:t>.zip</a:t>
                      </a:r>
                      <a:endParaRPr lang="ko-KR" altLang="en-US" sz="800" b="1" u="sng" dirty="0">
                        <a:solidFill>
                          <a:srgbClr val="2F5597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3293469" y="4578449"/>
            <a:ext cx="2567354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요청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307620" y="4243337"/>
            <a:ext cx="492369" cy="27180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426568" y="4827792"/>
            <a:ext cx="14765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 내용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524338" y="5093804"/>
            <a:ext cx="2240280" cy="38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모서리가 둥근 직사각형 14">
            <a:extLst>
              <a:ext uri="{FF2B5EF4-FFF2-40B4-BE49-F238E27FC236}">
                <a16:creationId xmlns:a16="http://schemas.microsoft.com/office/drawing/2014/main" xmlns="" id="{F04DAD1F-566E-4379-84E6-8DE94E5B8485}"/>
              </a:ext>
            </a:extLst>
          </p:cNvPr>
          <p:cNvSpPr/>
          <p:nvPr/>
        </p:nvSpPr>
        <p:spPr>
          <a:xfrm>
            <a:off x="6136974" y="538842"/>
            <a:ext cx="2800800" cy="5181600"/>
          </a:xfrm>
          <a:prstGeom prst="roundRect">
            <a:avLst>
              <a:gd name="adj" fmla="val 7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252973" y="778416"/>
            <a:ext cx="2567354" cy="4686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모서리가 둥근 직사각형 21">
            <a:extLst>
              <a:ext uri="{FF2B5EF4-FFF2-40B4-BE49-F238E27FC236}">
                <a16:creationId xmlns:a16="http://schemas.microsoft.com/office/drawing/2014/main" xmlns="" id="{35C65E30-8A87-4934-B993-9632827FBF73}"/>
              </a:ext>
            </a:extLst>
          </p:cNvPr>
          <p:cNvSpPr/>
          <p:nvPr/>
        </p:nvSpPr>
        <p:spPr>
          <a:xfrm>
            <a:off x="7177610" y="630862"/>
            <a:ext cx="682912" cy="704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253697" y="788016"/>
            <a:ext cx="2567354" cy="26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 요청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291939" y="1063735"/>
            <a:ext cx="1476521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 내용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404481" y="1329746"/>
            <a:ext cx="2240280" cy="7961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요청 내용을 입력해주세요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7902663" y="2193022"/>
            <a:ext cx="756139" cy="2901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승인요청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자신에게 배정된 모든 업무 리스트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업무 상태에 따라서 승인 신청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재승인신청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승인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반려 코멘트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이유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)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확인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5014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 b="5611"/>
          <a:stretch/>
        </p:blipFill>
        <p:spPr>
          <a:xfrm>
            <a:off x="753534" y="1126068"/>
            <a:ext cx="2810334" cy="503316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385733" y="736601"/>
            <a:ext cx="4216402" cy="5799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393894" y="184573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3894" y="1126068"/>
            <a:ext cx="42082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로 본인에게 배정된 업무 리스트를 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Controller URL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에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지정하고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Volley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로 가져와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err="1">
                <a:latin typeface="나눔스퀘어 Bold" pitchFamily="50" charset="-127"/>
                <a:ea typeface="나눔스퀘어 Bold" pitchFamily="50" charset="-127"/>
              </a:rPr>
              <a:t>RecyclerView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로 리스트처리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42" y="2253829"/>
            <a:ext cx="2860398" cy="29734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85733" y="5196070"/>
            <a:ext cx="4208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리스트에서 선택한 업무의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index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를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intent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로 넘겨주고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넘겨받은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index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값을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에 넣어 해당하는 업무의 데이터를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가져오고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상태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(state)’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의 데이터 값에 따라 버튼을 변경하거나 입력창의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</a:rPr>
              <a:t>Visibility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</a:rPr>
              <a:t>를 변경 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 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상태에 따라 </a:t>
            </a:r>
            <a:r>
              <a:rPr lang="ko-KR" altLang="en-US" sz="1000" dirty="0" err="1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입력창에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 요청코멘트를 넣고 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  <a:sym typeface="Wingdings" pitchFamily="2" charset="2"/>
            </a:endParaRPr>
          </a:p>
          <a:p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승인</a:t>
            </a:r>
            <a:r>
              <a:rPr lang="en-US" altLang="ko-KR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/</a:t>
            </a:r>
            <a:r>
              <a:rPr lang="ko-KR" altLang="en-US" sz="1000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재승인 신청 처리  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13" y="6159230"/>
            <a:ext cx="4141047" cy="2683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61560" y="6308625"/>
            <a:ext cx="119920" cy="1341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65080" y="6308625"/>
            <a:ext cx="1321519" cy="1341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95833" y="6252591"/>
            <a:ext cx="680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index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76659" y="6290046"/>
            <a:ext cx="1702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코멘트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입력창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입력내용</a:t>
            </a:r>
          </a:p>
        </p:txBody>
      </p:sp>
    </p:spTree>
    <p:extLst>
      <p:ext uri="{BB962C8B-B14F-4D97-AF65-F5344CB8AC3E}">
        <p14:creationId xmlns:p14="http://schemas.microsoft.com/office/powerpoint/2010/main" val="154942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A88216CD-0867-498D-B551-C0C051C63187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145AF181-657D-4CF3-BB1B-DFD09EFB24A5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312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내 업무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업무상세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8544" y="872070"/>
            <a:ext cx="2954866" cy="5554128"/>
            <a:chOff x="863602" y="872072"/>
            <a:chExt cx="2954866" cy="555412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 b="5868"/>
          <a:stretch/>
        </p:blipFill>
        <p:spPr>
          <a:xfrm>
            <a:off x="144743" y="1126068"/>
            <a:ext cx="2810334" cy="503316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01458" y="865585"/>
            <a:ext cx="2954866" cy="5554128"/>
            <a:chOff x="863602" y="872072"/>
            <a:chExt cx="2954866" cy="555412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5876"/>
          <a:stretch/>
        </p:blipFill>
        <p:spPr>
          <a:xfrm>
            <a:off x="3177657" y="1126069"/>
            <a:ext cx="2810334" cy="5033162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6110958" y="872070"/>
            <a:ext cx="2954866" cy="5554128"/>
            <a:chOff x="863602" y="872072"/>
            <a:chExt cx="2954866" cy="555412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3" b="5914"/>
          <a:stretch/>
        </p:blipFill>
        <p:spPr>
          <a:xfrm>
            <a:off x="6187157" y="1126069"/>
            <a:ext cx="2810334" cy="50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501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임진혁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2294467" y="221122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6" y="2237006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2124306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067" y="480400"/>
            <a:ext cx="8940800" cy="61164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50" charset="-127"/>
              <a:ea typeface="Arial Unicode MS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진행상황</a:t>
            </a:r>
          </a:p>
        </p:txBody>
      </p:sp>
      <p:pic>
        <p:nvPicPr>
          <p:cNvPr id="3074" name="Picture 2" descr="C:\Users\ezen507-21\Desktop\새 폴더\새 폴더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3" y="741594"/>
            <a:ext cx="8054614" cy="57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96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32487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게시판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게시판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채팅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통합테스트 및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오류 수정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07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공지글인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경우 상단 고정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불러온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게시글들의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페이징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처리와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검색 기능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5600" y="795868"/>
            <a:ext cx="8449733" cy="4755034"/>
            <a:chOff x="479671" y="1019910"/>
            <a:chExt cx="8180216" cy="4530991"/>
          </a:xfrm>
        </p:grpSpPr>
        <p:sp>
          <p:nvSpPr>
            <p:cNvPr id="11" name="직사각형 10"/>
            <p:cNvSpPr/>
            <p:nvPr/>
          </p:nvSpPr>
          <p:spPr>
            <a:xfrm>
              <a:off x="479672" y="1446835"/>
              <a:ext cx="1013467" cy="4104066"/>
            </a:xfrm>
            <a:prstGeom prst="rect">
              <a:avLst/>
            </a:prstGeom>
            <a:solidFill>
              <a:srgbClr val="0E0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메뉴바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9671" y="1019910"/>
              <a:ext cx="8180216" cy="42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상단바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9671" y="1019910"/>
              <a:ext cx="8180216" cy="45309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2085" y="2054252"/>
              <a:ext cx="6858000" cy="359985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  No                          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제목                        작성인              등록      조회수                                   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05715" y="2414237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                 [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공지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]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공지사항공지사항   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(2)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     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PM                    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등록일      조회수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32091" y="2743200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solidFill>
                    <a:schemeClr val="tx1"/>
                  </a:solidFill>
                </a:rPr>
                <a:t>      3                               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제목                    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(2)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   작성인                등록일      조회수  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32091" y="3075811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    2                               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제목                    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(2)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   작성인                등록일      조회수 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32091" y="3404774"/>
              <a:ext cx="6857994" cy="328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    1                 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             제목                              작성인                등록일      조회수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14748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167554" y="4106007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24752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108329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91906" y="4106008"/>
              <a:ext cx="320922" cy="316523"/>
            </a:xfrm>
            <a:prstGeom prst="rect">
              <a:avLst/>
            </a:prstGeom>
            <a:solidFill>
              <a:srgbClr val="D0CEC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714748" y="5037984"/>
              <a:ext cx="2198077" cy="29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검색창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43200" y="5037984"/>
              <a:ext cx="971548" cy="29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제목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flipH="1" flipV="1">
              <a:off x="3420208" y="5121511"/>
              <a:ext cx="208809" cy="149468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43200" y="4739038"/>
              <a:ext cx="971548" cy="298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등록인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912828" y="5037984"/>
              <a:ext cx="742949" cy="29893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검색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83367" y="4554384"/>
              <a:ext cx="742949" cy="2989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글작성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0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2588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Controller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1. &lt;select&gt;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를 이용한 프로젝트 게시판 이동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2.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게시글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페이징처리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제목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작성자를 통한 검색기능</a:t>
            </a:r>
            <a:endParaRPr lang="ko-KR" altLang="en-US" sz="16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2562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SQL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2624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DAO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pic>
        <p:nvPicPr>
          <p:cNvPr id="2053" name="Picture 5" descr="C:\Users\ezen507-21\Desktop\새 폴더\ppt\캡쳐\게시판 목록\게시판목록 D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15" y="5139267"/>
            <a:ext cx="3335340" cy="10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zen507-21\Desktop\새 폴더\ppt\캡쳐\게시판 목록\mapp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34" y="3040676"/>
            <a:ext cx="3561088" cy="149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zen507-21\Desktop\새 폴더\ppt\캡쳐\게시판 목록\게시판 목록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34" y="1049103"/>
            <a:ext cx="3561088" cy="14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26" name="Picture 2" descr="C:\Users\ezen507-21\Desktop\새 폴더\게시판목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4" y="787402"/>
            <a:ext cx="5228050" cy="42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33352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57488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2588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코드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게시글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작성일이 오늘인 경우 시간으로 표시</a:t>
            </a:r>
            <a:endParaRPr lang="en-US" altLang="ko-KR" sz="16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pic>
        <p:nvPicPr>
          <p:cNvPr id="2051" name="Picture 3" descr="C:\Users\ezen507-21\Desktop\새 폴더\작성일오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98" y="1251806"/>
            <a:ext cx="38862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zen507-21\Desktop\새 폴더\새 폴더\시간 코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60" y="1089152"/>
            <a:ext cx="3287997" cy="4953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067E4FA-97BB-4CF2-8ED8-FB0C35FFADD1}"/>
              </a:ext>
            </a:extLst>
          </p:cNvPr>
          <p:cNvSpPr txBox="1"/>
          <p:nvPr/>
        </p:nvSpPr>
        <p:spPr>
          <a:xfrm>
            <a:off x="5566458" y="1631356"/>
            <a:ext cx="2768649" cy="2923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현재시간을 가지고 있는 변수생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성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2" name="Picture 5" descr="C:\Users\ezen507-21\Desktop\새 폴더\새 폴더\작성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58" y="2047387"/>
            <a:ext cx="3287999" cy="2476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067E4FA-97BB-4CF2-8ED8-FB0C35FFADD1}"/>
              </a:ext>
            </a:extLst>
          </p:cNvPr>
          <p:cNvSpPr txBox="1"/>
          <p:nvPr/>
        </p:nvSpPr>
        <p:spPr>
          <a:xfrm>
            <a:off x="5566460" y="2406545"/>
            <a:ext cx="2768649" cy="2923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작성날짜 변수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3" name="Picture 6" descr="C:\Users\ezen507-21\Desktop\새 폴더\새 폴더\비교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285" y="2836821"/>
            <a:ext cx="3495737" cy="2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067E4FA-97BB-4CF2-8ED8-FB0C35FFADD1}"/>
              </a:ext>
            </a:extLst>
          </p:cNvPr>
          <p:cNvSpPr txBox="1"/>
          <p:nvPr/>
        </p:nvSpPr>
        <p:spPr>
          <a:xfrm>
            <a:off x="5566457" y="5391622"/>
            <a:ext cx="2768649" cy="4924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두 변수를 비교해 같으면 시간으로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다르면 작성일이 입력되게 설정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22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삭제 기능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답글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기능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파일 업로드 기능 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9672" y="1350123"/>
            <a:ext cx="1013467" cy="410406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메뉴바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79671" y="923198"/>
            <a:ext cx="8180216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상단바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9671" y="923198"/>
            <a:ext cx="8180216" cy="4530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67255" y="2004648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99240" y="2004648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1767257" y="1565032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</a:t>
            </a:r>
            <a:r>
              <a:rPr lang="ko-KR" altLang="en-US" sz="14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99241" y="1565032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22533" y="2004648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조회수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54518" y="2004648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67258" y="2453052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등록일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99243" y="2453052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직사각형 21"/>
          <p:cNvSpPr/>
          <p:nvPr/>
        </p:nvSpPr>
        <p:spPr>
          <a:xfrm>
            <a:off x="4422534" y="2453051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수</a:t>
            </a:r>
            <a:r>
              <a:rPr lang="ko-KR" altLang="en-US" sz="1400" dirty="0">
                <a:solidFill>
                  <a:schemeClr val="tx1"/>
                </a:solidFill>
              </a:rPr>
              <a:t>정</a:t>
            </a:r>
            <a:r>
              <a:rPr lang="ko-KR" altLang="en-US" sz="1400" dirty="0" smtClean="0">
                <a:solidFill>
                  <a:schemeClr val="tx1"/>
                </a:solidFill>
              </a:rPr>
              <a:t>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54519" y="2453051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67255" y="2945427"/>
            <a:ext cx="931988" cy="958362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99239" y="2945427"/>
            <a:ext cx="4528037" cy="958362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67259" y="3947749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첨부파일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99243" y="3947749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39153" y="453683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89784" y="453683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40415" y="453683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답글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91045" y="4536833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목록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7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Controller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수정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삭제 기능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답글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기능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파일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다운로드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기능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SQL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DAO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pic>
        <p:nvPicPr>
          <p:cNvPr id="3074" name="Picture 2" descr="C:\Users\ezen507-21\Desktop\새 폴더\ppt\캡쳐\게시판 상세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7" y="778610"/>
            <a:ext cx="5205903" cy="42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507-21\Desktop\새 폴더\ppt\캡쳐\게시판 상세\컨트롤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7" y="1163113"/>
            <a:ext cx="3519285" cy="13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507-21\Desktop\새 폴더\ppt\캡쳐\게시판 상세\매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6" y="3166762"/>
            <a:ext cx="3519285" cy="12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zen507-21\Desktop\새 폴더\ppt\캡쳐\게시판 상세\da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853" y="5272659"/>
            <a:ext cx="3455051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41440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댓글목록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페이징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처리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댓글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작성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댓글수정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삭제 기능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댓글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9672" y="1358915"/>
            <a:ext cx="1013467" cy="410406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메뉴바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79671" y="931990"/>
            <a:ext cx="8180216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상단바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9671" y="931990"/>
            <a:ext cx="8180216" cy="4530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635369" y="1459525"/>
            <a:ext cx="1099038" cy="334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댓글쓰기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14500" y="1863972"/>
            <a:ext cx="4492869" cy="3604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댓글입력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44161" y="2587876"/>
            <a:ext cx="967154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작성자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44161" y="3241451"/>
            <a:ext cx="1204546" cy="334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2020.05.06 23:22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23291" y="2907343"/>
            <a:ext cx="3974123" cy="334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내용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1644161" y="3575559"/>
            <a:ext cx="6374423" cy="0"/>
          </a:xfrm>
          <a:prstGeom prst="line">
            <a:avLst/>
          </a:prstGeom>
          <a:ln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44161" y="3757252"/>
            <a:ext cx="967154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작성자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644161" y="4410827"/>
            <a:ext cx="1204546" cy="334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2020.05.06 23:22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23291" y="4076719"/>
            <a:ext cx="3974123" cy="334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내용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644161" y="4744935"/>
            <a:ext cx="6374423" cy="0"/>
          </a:xfrm>
          <a:prstGeom prst="line">
            <a:avLst/>
          </a:prstGeom>
          <a:ln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9F2C5A82-9A7A-4E74-A97C-CF020D66ACC9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83CB49D1-D910-41CC-93DF-523DAF1463F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03143C7F-ECBE-4093-ADD6-03B412D44892}"/>
                </a:ext>
              </a:extLst>
            </p:cNvPr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모서리가 둥근 직사각형 8">
            <a:extLst>
              <a:ext uri="{FF2B5EF4-FFF2-40B4-BE49-F238E27FC236}">
                <a16:creationId xmlns:a16="http://schemas.microsoft.com/office/drawing/2014/main" xmlns="" id="{63F68142-3B89-4E26-9333-146A474D7474}"/>
              </a:ext>
            </a:extLst>
          </p:cNvPr>
          <p:cNvSpPr/>
          <p:nvPr/>
        </p:nvSpPr>
        <p:spPr>
          <a:xfrm>
            <a:off x="2590800" y="904554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D59AFA56-14CE-4E75-A91F-59974991A78B}"/>
              </a:ext>
            </a:extLst>
          </p:cNvPr>
          <p:cNvCxnSpPr>
            <a:stCxn id="27" idx="1"/>
          </p:cNvCxnSpPr>
          <p:nvPr/>
        </p:nvCxnSpPr>
        <p:spPr>
          <a:xfrm flipH="1">
            <a:off x="0" y="1260154"/>
            <a:ext cx="2590800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3D5CB18D-ACE6-4C77-B176-38EDA5647056}"/>
              </a:ext>
            </a:extLst>
          </p:cNvPr>
          <p:cNvCxnSpPr/>
          <p:nvPr/>
        </p:nvCxnSpPr>
        <p:spPr>
          <a:xfrm flipH="1">
            <a:off x="6553200" y="1260154"/>
            <a:ext cx="2590800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8">
            <a:extLst>
              <a:ext uri="{FF2B5EF4-FFF2-40B4-BE49-F238E27FC236}">
                <a16:creationId xmlns:a16="http://schemas.microsoft.com/office/drawing/2014/main" xmlns="" id="{09435323-7642-4353-9C00-717FE33F6F05}"/>
              </a:ext>
            </a:extLst>
          </p:cNvPr>
          <p:cNvSpPr/>
          <p:nvPr/>
        </p:nvSpPr>
        <p:spPr>
          <a:xfrm>
            <a:off x="453495" y="2323779"/>
            <a:ext cx="248973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Spring MVC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모서리가 둥근 직사각형 8">
            <a:extLst>
              <a:ext uri="{FF2B5EF4-FFF2-40B4-BE49-F238E27FC236}">
                <a16:creationId xmlns:a16="http://schemas.microsoft.com/office/drawing/2014/main" xmlns="" id="{C4293448-D7E1-4D47-AC9A-DC213F5714B2}"/>
              </a:ext>
            </a:extLst>
          </p:cNvPr>
          <p:cNvSpPr/>
          <p:nvPr/>
        </p:nvSpPr>
        <p:spPr>
          <a:xfrm>
            <a:off x="3169973" y="3857304"/>
            <a:ext cx="2804054" cy="711200"/>
          </a:xfrm>
          <a:prstGeom prst="roundRect">
            <a:avLst>
              <a:gd name="adj" fmla="val 50000"/>
            </a:avLst>
          </a:prstGeom>
          <a:solidFill>
            <a:srgbClr val="B4C7E7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Full-Calendar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3" name="모서리가 둥근 직사각형 8">
            <a:extLst>
              <a:ext uri="{FF2B5EF4-FFF2-40B4-BE49-F238E27FC236}">
                <a16:creationId xmlns:a16="http://schemas.microsoft.com/office/drawing/2014/main" xmlns="" id="{E4157937-0DC7-490D-BF71-0375E7343F22}"/>
              </a:ext>
            </a:extLst>
          </p:cNvPr>
          <p:cNvSpPr/>
          <p:nvPr/>
        </p:nvSpPr>
        <p:spPr>
          <a:xfrm>
            <a:off x="6692373" y="5416870"/>
            <a:ext cx="1952625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MyBatis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모서리가 둥근 직사각형 8">
            <a:extLst>
              <a:ext uri="{FF2B5EF4-FFF2-40B4-BE49-F238E27FC236}">
                <a16:creationId xmlns:a16="http://schemas.microsoft.com/office/drawing/2014/main" xmlns="" id="{402F84C6-6034-4D7C-95B2-58C183B5CA20}"/>
              </a:ext>
            </a:extLst>
          </p:cNvPr>
          <p:cNvSpPr/>
          <p:nvPr/>
        </p:nvSpPr>
        <p:spPr>
          <a:xfrm>
            <a:off x="6200777" y="2317109"/>
            <a:ext cx="248973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Gantt Chart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" name="모서리가 둥근 직사각형 8">
            <a:extLst>
              <a:ext uri="{FF2B5EF4-FFF2-40B4-BE49-F238E27FC236}">
                <a16:creationId xmlns:a16="http://schemas.microsoft.com/office/drawing/2014/main" xmlns="" id="{6F3B4BBC-AC04-49DD-8D5F-A2CB73B7FCBD}"/>
              </a:ext>
            </a:extLst>
          </p:cNvPr>
          <p:cNvSpPr/>
          <p:nvPr/>
        </p:nvSpPr>
        <p:spPr>
          <a:xfrm>
            <a:off x="453495" y="5416870"/>
            <a:ext cx="1952625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2" name="모서리가 둥근 직사각형 8">
            <a:extLst>
              <a:ext uri="{FF2B5EF4-FFF2-40B4-BE49-F238E27FC236}">
                <a16:creationId xmlns:a16="http://schemas.microsoft.com/office/drawing/2014/main" xmlns="" id="{16BC8268-AFAD-48B3-B82E-96FEBB597489}"/>
              </a:ext>
            </a:extLst>
          </p:cNvPr>
          <p:cNvSpPr/>
          <p:nvPr/>
        </p:nvSpPr>
        <p:spPr>
          <a:xfrm>
            <a:off x="3642387" y="2297738"/>
            <a:ext cx="1859227" cy="71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Vue.js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4" name="모서리가 둥근 직사각형 8">
            <a:extLst>
              <a:ext uri="{FF2B5EF4-FFF2-40B4-BE49-F238E27FC236}">
                <a16:creationId xmlns:a16="http://schemas.microsoft.com/office/drawing/2014/main" xmlns="" id="{A8F0D8FB-1134-4D93-96F0-E8752C813FC3}"/>
              </a:ext>
            </a:extLst>
          </p:cNvPr>
          <p:cNvSpPr/>
          <p:nvPr/>
        </p:nvSpPr>
        <p:spPr>
          <a:xfrm>
            <a:off x="453495" y="3857304"/>
            <a:ext cx="1952625" cy="71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Chatting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xmlns="" id="{7E7B48A0-FA4C-466B-B1FC-A092A3816630}"/>
              </a:ext>
            </a:extLst>
          </p:cNvPr>
          <p:cNvSpPr/>
          <p:nvPr/>
        </p:nvSpPr>
        <p:spPr>
          <a:xfrm>
            <a:off x="6692373" y="3846723"/>
            <a:ext cx="1998134" cy="71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Android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6" name="모서리가 둥근 직사각형 8">
            <a:extLst>
              <a:ext uri="{FF2B5EF4-FFF2-40B4-BE49-F238E27FC236}">
                <a16:creationId xmlns:a16="http://schemas.microsoft.com/office/drawing/2014/main" xmlns="" id="{FCBE0CD7-0C9F-4EC1-B8D7-66DF37B5BC7E}"/>
              </a:ext>
            </a:extLst>
          </p:cNvPr>
          <p:cNvSpPr/>
          <p:nvPr/>
        </p:nvSpPr>
        <p:spPr>
          <a:xfrm>
            <a:off x="3169973" y="5416870"/>
            <a:ext cx="2804054" cy="71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MailSender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5F1B462-41A2-4C27-AE12-54F1BAEA2777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563762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3168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코드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수정 클릭 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수정 버튼 제거 및 등록 버튼 등장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    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댓글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내용 부분에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border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생성 및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disabled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해제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댓글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pic>
        <p:nvPicPr>
          <p:cNvPr id="2" name="Picture 2" descr="C:\Users\ezen507-21\Desktop\새 폴더\ppt\캡쳐\게시판 댓글\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1" y="1235596"/>
            <a:ext cx="5153152" cy="7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ezen507-21\Desktop\새 폴더\ppt\캡쳐\게시판 댓글\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1" y="2719754"/>
            <a:ext cx="5153152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202293" y="1581150"/>
            <a:ext cx="0" cy="12060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:\Users\ezen507-21\Desktop\새 폴더\ppt\캡쳐\게시판 댓글\수정버튼 클릭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21" y="1235596"/>
            <a:ext cx="3454902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zen507-21\Desktop\새 폴더\ppt\캡쳐\게시판 댓글\자바스크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21" y="1710879"/>
            <a:ext cx="3454901" cy="15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4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3168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권한 설정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자신이 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댓글만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수정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삭제 버튼 보이기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작성일이 최근 일수록 아래에 배치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66088" y="4018085"/>
            <a:ext cx="3572934" cy="2501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6088" y="4019483"/>
            <a:ext cx="1159933" cy="4248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SQL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댓글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099" name="Picture 3" descr="C:\Users\ezen507-21\Desktop\새 폴더\ppt\캡쳐\게시판 댓글\댓글 권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62" y="1211710"/>
            <a:ext cx="344711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zen507-21\Desktop\새 폴더\ppt\캡쳐\게시판 댓글\댓글불러오기 d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98" y="4501622"/>
            <a:ext cx="3447114" cy="174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zen507-21\Desktop\새 폴더\ppt\캡쳐\게시판 댓글\켑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3" y="1134536"/>
            <a:ext cx="5231424" cy="388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326014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3168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권한 설정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자신이 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댓글만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수정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삭제 버튼 보이기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작성일이 최근 일수록 아래에 배치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66088" y="4018085"/>
            <a:ext cx="3572934" cy="2501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6088" y="4019483"/>
            <a:ext cx="1159933" cy="4248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SQL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댓글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099" name="Picture 3" descr="C:\Users\ezen507-21\Desktop\새 폴더\ppt\캡쳐\게시판 댓글\댓글 권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62" y="1211710"/>
            <a:ext cx="344711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zen507-21\Desktop\새 폴더\ppt\캡쳐\게시판 댓글\댓글불러오기 d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98" y="4501622"/>
            <a:ext cx="3447114" cy="174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zen507-21\Desktop\새 폴더\ppt\캡쳐\게시판 댓글\켑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3" y="1134536"/>
            <a:ext cx="5231424" cy="388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18893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공지여부 체크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(PM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만 체크박스 표시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 ,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글 등록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첨부파일 등록 기능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글 작성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7256" y="1358915"/>
            <a:ext cx="1013467" cy="410406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메뉴바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97255" y="931990"/>
            <a:ext cx="8180216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상단바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255" y="931990"/>
            <a:ext cx="8180216" cy="4530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84839" y="2013440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16824" y="2013440"/>
            <a:ext cx="1485898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직사각형 16"/>
          <p:cNvSpPr/>
          <p:nvPr/>
        </p:nvSpPr>
        <p:spPr>
          <a:xfrm>
            <a:off x="1784841" y="1573824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</a:t>
            </a:r>
            <a:r>
              <a:rPr lang="ko-KR" altLang="en-US" sz="14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16825" y="1573824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84839" y="2461867"/>
            <a:ext cx="931988" cy="958362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16823" y="2461867"/>
            <a:ext cx="4528037" cy="958362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84843" y="3464189"/>
            <a:ext cx="931984" cy="360485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첨부파일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16827" y="3464189"/>
            <a:ext cx="4528035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35970" y="4123595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등록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86600" y="4123595"/>
            <a:ext cx="650631" cy="386862"/>
          </a:xfrm>
          <a:prstGeom prst="rect">
            <a:avLst/>
          </a:prstGeom>
          <a:solidFill>
            <a:srgbClr val="D0CE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목록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98727" y="1573822"/>
            <a:ext cx="677007" cy="360485"/>
          </a:xfrm>
          <a:prstGeom prst="rect">
            <a:avLst/>
          </a:prstGeom>
          <a:solidFill>
            <a:srgbClr val="D0C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75734" y="1573824"/>
            <a:ext cx="487973" cy="360485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유효성검사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1.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필수 입력사항의 유효성검사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2.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로그인한 아이디가 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PM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권한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권한코드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:2)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일 경우</a:t>
            </a:r>
            <a:endParaRPr lang="en-US" altLang="ko-KR" sz="14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   공지여부 표시</a:t>
            </a:r>
            <a:endParaRPr lang="en-US" altLang="ko-KR" sz="14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3.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파일 업로드 기능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573497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" pitchFamily="50" charset="-127"/>
                <a:ea typeface="나눔스퀘어 Bold" pitchFamily="50" charset="-127"/>
              </a:rPr>
              <a:t>권한에 따른 공지여부 </a:t>
            </a:r>
            <a:endParaRPr lang="ko-KR" altLang="en-US" sz="11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573497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파일 업로드 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SQL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글 작성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146" name="Picture 2" descr="C:\Users\ezen507-21\Desktop\새 폴더\ppt\캡쳐\게시판 글쓰기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1" y="1103913"/>
            <a:ext cx="5165626" cy="38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507-21\Desktop\새 폴더\ppt\캡쳐\게시판 글쓰기\유효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5" y="1134536"/>
            <a:ext cx="3473492" cy="13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zen507-21\Desktop\새 폴더\ppt\캡쳐\게시판 글쓰기\권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5" y="3124204"/>
            <a:ext cx="3473492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zen507-21\Desktop\새 폴더\ppt\캡쳐\게시판 글쓰기\파일업로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6" y="5165645"/>
            <a:ext cx="3473492" cy="9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1108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록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18984" y="1135115"/>
            <a:ext cx="2831150" cy="473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09583" y="971772"/>
            <a:ext cx="712879" cy="666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18985" y="1126051"/>
            <a:ext cx="2831150" cy="6250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프로젝트 게시판</a:t>
            </a:r>
            <a:endParaRPr lang="ko-KR" altLang="en-US" dirty="0"/>
          </a:p>
        </p:txBody>
      </p:sp>
      <p:sp>
        <p:nvSpPr>
          <p:cNvPr id="36" name="이등변 삼각형 35"/>
          <p:cNvSpPr/>
          <p:nvPr/>
        </p:nvSpPr>
        <p:spPr>
          <a:xfrm rot="16200000" flipH="1">
            <a:off x="1022300" y="1320344"/>
            <a:ext cx="258524" cy="23642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18984" y="2379871"/>
            <a:ext cx="2831151" cy="261458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dirty="0" smtClean="0">
                <a:solidFill>
                  <a:schemeClr val="tx1"/>
                </a:solidFill>
              </a:rPr>
              <a:t>NO                 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제목                작성자      등록일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       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18985" y="2650122"/>
            <a:ext cx="2831151" cy="261458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            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공지</a:t>
            </a:r>
            <a:r>
              <a:rPr lang="en-US" altLang="ko-KR" sz="900" b="1" dirty="0" smtClean="0">
                <a:solidFill>
                  <a:schemeClr val="tx1"/>
                </a:solidFill>
              </a:rPr>
              <a:t>]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제목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작성자      등록일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18983" y="2906922"/>
            <a:ext cx="2831151" cy="261458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NO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900" b="1" dirty="0" smtClean="0">
                <a:solidFill>
                  <a:schemeClr val="tx1"/>
                </a:solidFill>
              </a:rPr>
              <a:t>(2)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                    작성자      등록일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18982" y="3161614"/>
            <a:ext cx="2831151" cy="261458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NO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900" b="1" dirty="0" smtClean="0">
                <a:solidFill>
                  <a:schemeClr val="tx1"/>
                </a:solidFill>
              </a:rPr>
              <a:t>(2)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                    작성자      등록일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18981" y="3423630"/>
            <a:ext cx="2831151" cy="261458"/>
          </a:xfrm>
          <a:prstGeom prst="rect">
            <a:avLst/>
          </a:prstGeom>
          <a:solidFill>
            <a:schemeClr val="bg1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NO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900" b="1" dirty="0" smtClean="0">
                <a:solidFill>
                  <a:schemeClr val="tx1"/>
                </a:solidFill>
              </a:rPr>
              <a:t>(5)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                    작성자      등록일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     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8985" y="5578021"/>
            <a:ext cx="2831151" cy="5812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 작성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18985" y="2040217"/>
            <a:ext cx="1293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스퀘어 ExtraBold" pitchFamily="50" charset="-127"/>
                <a:ea typeface="나눔스퀘어 ExtraBold" pitchFamily="50" charset="-127"/>
              </a:rPr>
              <a:t>프로젝트 게시판</a:t>
            </a:r>
            <a:endParaRPr lang="ko-KR" altLang="en-US" sz="11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33351" y="4404019"/>
            <a:ext cx="715077" cy="293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</a:rPr>
              <a:t>제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목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02155" y="4404017"/>
            <a:ext cx="1425913" cy="293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6" name="직사각형 45"/>
          <p:cNvSpPr/>
          <p:nvPr/>
        </p:nvSpPr>
        <p:spPr>
          <a:xfrm>
            <a:off x="3035799" y="4404019"/>
            <a:ext cx="524369" cy="293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</a:rPr>
              <a:t>검색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4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5733" y="736601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385733" y="2751668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93894" y="2751668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85733" y="4766735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93894" y="476673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게시판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242" name="Picture 2" descr="C:\Users\ezen507-21\Desktop\새 폴더\ppt\캡쳐\채팅\앱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4" y="1126068"/>
            <a:ext cx="2810334" cy="503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zen507-21\Desktop\새 폴더\ppt\캡쳐\앱 게시판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38" y="1092526"/>
            <a:ext cx="4125221" cy="12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zen507-21\Desktop\새 폴더\ppt\캡쳐\앱 게시판\jos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58" y="3125697"/>
            <a:ext cx="4181865" cy="136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zen507-21\Desktop\새 폴더\ppt\캡쳐\앱 게시판\DFS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58" y="5113869"/>
            <a:ext cx="4163936" cy="13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7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임진혁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2981325" y="221122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A122A37A-4D19-4183-9F26-9A03A8246A98}"/>
              </a:ext>
            </a:extLst>
          </p:cNvPr>
          <p:cNvSpPr/>
          <p:nvPr/>
        </p:nvSpPr>
        <p:spPr>
          <a:xfrm>
            <a:off x="5247316" y="3077999"/>
            <a:ext cx="827419" cy="809625"/>
          </a:xfrm>
          <a:prstGeom prst="ellipse">
            <a:avLst/>
          </a:prstGeom>
          <a:solidFill>
            <a:srgbClr val="B4C7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37006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채팅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60A4A17-FA8D-41DE-904E-D0089A7F23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0137024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1.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채팅방은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현재 참여중인 프로젝트 사람끼리만 참여 가능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프로젝트번호동일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2.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채팅입장 클릭 시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채팅방입장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나가기 클릭 </a:t>
            </a:r>
            <a:r>
              <a:rPr lang="ko-KR" altLang="en-US" sz="12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시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퇴장</a:t>
            </a:r>
            <a:endParaRPr lang="en-US" altLang="ko-KR" sz="12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 (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입장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퇴장 시 상대에게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입퇴장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알림 메시지 전송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메시지 입력 후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엔터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보내기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메시지 전송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2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채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팅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28" name="Picture 4" descr="C:\Users\ezen507-21\Desktop\새 폴더\ppt\캡쳐\채팅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5" y="770468"/>
            <a:ext cx="5257801" cy="42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477934" y="770466"/>
            <a:ext cx="3572934" cy="57488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77934" y="787402"/>
            <a:ext cx="2523066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 smtClean="0">
                <a:latin typeface="나눔스퀘어" pitchFamily="50" charset="-127"/>
                <a:ea typeface="나눔스퀘어 Bold" pitchFamily="50" charset="-127"/>
              </a:rPr>
              <a:t>웹소켓으로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보낸 메시지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입장 시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88518" y="4569993"/>
            <a:ext cx="2523067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화면으로 전달할 메시지 표현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1029" name="Picture 5" descr="C:\Users\ezen507-21\Desktop\새 폴더\ppt\캡쳐\채팅\채팅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96" y="1220297"/>
            <a:ext cx="3499012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zen507-21\Desktop\새 폴더\ppt\캡쳐\채팅\채팅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19" y="2164371"/>
            <a:ext cx="3499012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zen507-21\Desktop\새 폴더\ppt\캡쳐\채팅\채팅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96" y="3206749"/>
            <a:ext cx="3432984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488519" y="1644889"/>
            <a:ext cx="2523066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 smtClean="0">
                <a:latin typeface="나눔스퀘어" pitchFamily="50" charset="-127"/>
                <a:ea typeface="나눔스퀘어 Bold" pitchFamily="50" charset="-127"/>
              </a:rPr>
              <a:t>웹소켓에서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받은 메시지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88519" y="2722033"/>
            <a:ext cx="2512481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나눔스퀘어" pitchFamily="50" charset="-127"/>
                <a:ea typeface="나눔스퀘어 Bold" pitchFamily="50" charset="-127"/>
              </a:rPr>
              <a:t>웹소켓에서</a:t>
            </a:r>
            <a:r>
              <a:rPr lang="ko-KR" altLang="en-US" sz="1200" dirty="0" smtClean="0">
                <a:latin typeface="나눔스퀘어" pitchFamily="50" charset="-127"/>
                <a:ea typeface="나눔스퀘어 Bold" pitchFamily="50" charset="-127"/>
              </a:rPr>
              <a:t> 화면으로 전달할 메시지</a:t>
            </a:r>
            <a:endParaRPr lang="ko-KR" altLang="en-US" sz="12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1033" name="Picture 9" descr="C:\Users\ezen507-21\Desktop\새 폴더\ppt\캡쳐\채팅\받은메시지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18" y="4958714"/>
            <a:ext cx="3399282" cy="131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:\Users\ezen507-21\Desktop\새 폴더\ppt\캡쳐\채팅\채팅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96" y="4119682"/>
            <a:ext cx="3499012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10818" y="4083049"/>
            <a:ext cx="2164867" cy="265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7051431" y="3644899"/>
            <a:ext cx="0" cy="43815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39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임성빈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677147" y="2156542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07709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</a:t>
            </a:r>
            <a:r>
              <a:rPr lang="en-US" altLang="ko-KR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리스크</a:t>
            </a:r>
          </a:p>
        </p:txBody>
      </p:sp>
    </p:spTree>
    <p:extLst>
      <p:ext uri="{BB962C8B-B14F-4D97-AF65-F5344CB8AC3E}">
        <p14:creationId xmlns:p14="http://schemas.microsoft.com/office/powerpoint/2010/main" val="286761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CB8014-81A1-439D-87E9-47D452CF3A52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817FF7F-D601-4C0D-83BB-7CD540EF73CB}"/>
              </a:ext>
            </a:extLst>
          </p:cNvPr>
          <p:cNvSpPr txBox="1"/>
          <p:nvPr/>
        </p:nvSpPr>
        <p:spPr>
          <a:xfrm>
            <a:off x="138823" y="744603"/>
            <a:ext cx="4380738" cy="79731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Spring MVC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8EC5BC7-008D-4D9D-872F-69D5BCC0FF31}"/>
              </a:ext>
            </a:extLst>
          </p:cNvPr>
          <p:cNvSpPr txBox="1"/>
          <p:nvPr/>
        </p:nvSpPr>
        <p:spPr>
          <a:xfrm>
            <a:off x="390525" y="1691790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1 ) MVC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의 흐름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E213DE0D-913B-4AFC-9A29-0D11FD9BE92A}"/>
              </a:ext>
            </a:extLst>
          </p:cNvPr>
          <p:cNvGrpSpPr/>
          <p:nvPr/>
        </p:nvGrpSpPr>
        <p:grpSpPr>
          <a:xfrm>
            <a:off x="1285879" y="2306246"/>
            <a:ext cx="6787082" cy="2098024"/>
            <a:chOff x="869133" y="2451226"/>
            <a:chExt cx="7514376" cy="2491967"/>
          </a:xfrm>
        </p:grpSpPr>
        <p:sp>
          <p:nvSpPr>
            <p:cNvPr id="8" name="모서리가 둥근 직사각형 4">
              <a:extLst>
                <a:ext uri="{FF2B5EF4-FFF2-40B4-BE49-F238E27FC236}">
                  <a16:creationId xmlns="" xmlns:a16="http://schemas.microsoft.com/office/drawing/2014/main" id="{A834E5D0-32A1-4283-AFFA-92606B4AEAF3}"/>
                </a:ext>
              </a:extLst>
            </p:cNvPr>
            <p:cNvSpPr/>
            <p:nvPr/>
          </p:nvSpPr>
          <p:spPr>
            <a:xfrm>
              <a:off x="869133" y="3429001"/>
              <a:ext cx="1611517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Client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9" name="모서리가 둥근 직사각형 42">
              <a:extLst>
                <a:ext uri="{FF2B5EF4-FFF2-40B4-BE49-F238E27FC236}">
                  <a16:creationId xmlns="" xmlns:a16="http://schemas.microsoft.com/office/drawing/2014/main" id="{C9D9C34B-31D5-49AF-99F6-FCD7828DD393}"/>
                </a:ext>
              </a:extLst>
            </p:cNvPr>
            <p:cNvSpPr/>
            <p:nvPr/>
          </p:nvSpPr>
          <p:spPr>
            <a:xfrm>
              <a:off x="3412265" y="3429000"/>
              <a:ext cx="2243477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DispatcherServlet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0" name="모서리가 둥근 직사각형 45">
              <a:extLst>
                <a:ext uri="{FF2B5EF4-FFF2-40B4-BE49-F238E27FC236}">
                  <a16:creationId xmlns="" xmlns:a16="http://schemas.microsoft.com/office/drawing/2014/main" id="{A7512ADC-A138-4848-924A-350DFDF76A5C}"/>
                </a:ext>
              </a:extLst>
            </p:cNvPr>
            <p:cNvSpPr/>
            <p:nvPr/>
          </p:nvSpPr>
          <p:spPr>
            <a:xfrm>
              <a:off x="3412265" y="2451226"/>
              <a:ext cx="2243477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HandlerMapping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1" name="모서리가 둥근 직사각형 46">
              <a:extLst>
                <a:ext uri="{FF2B5EF4-FFF2-40B4-BE49-F238E27FC236}">
                  <a16:creationId xmlns="" xmlns:a16="http://schemas.microsoft.com/office/drawing/2014/main" id="{B4288FDC-1425-448C-897A-F5D66C43E79A}"/>
                </a:ext>
              </a:extLst>
            </p:cNvPr>
            <p:cNvSpPr/>
            <p:nvPr/>
          </p:nvSpPr>
          <p:spPr>
            <a:xfrm>
              <a:off x="6518495" y="2451226"/>
              <a:ext cx="1665838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Controller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="" xmlns:a16="http://schemas.microsoft.com/office/drawing/2014/main" id="{66697453-A8B5-4086-B23E-4FD8095F53A1}"/>
                </a:ext>
              </a:extLst>
            </p:cNvPr>
            <p:cNvCxnSpPr/>
            <p:nvPr/>
          </p:nvCxnSpPr>
          <p:spPr>
            <a:xfrm>
              <a:off x="2480650" y="3530851"/>
              <a:ext cx="931615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="" xmlns:a16="http://schemas.microsoft.com/office/drawing/2014/main" id="{DA258697-31E4-485F-9B0A-8E0377ABEB8D}"/>
                </a:ext>
              </a:extLst>
            </p:cNvPr>
            <p:cNvCxnSpPr/>
            <p:nvPr/>
          </p:nvCxnSpPr>
          <p:spPr>
            <a:xfrm flipH="1">
              <a:off x="2480650" y="3784348"/>
              <a:ext cx="931615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8C1123BF-0D79-4182-922F-68F96CBBBEA6}"/>
                </a:ext>
              </a:extLst>
            </p:cNvPr>
            <p:cNvCxnSpPr/>
            <p:nvPr/>
          </p:nvCxnSpPr>
          <p:spPr>
            <a:xfrm flipV="1">
              <a:off x="4534003" y="2987644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133AF798-D4BA-4F3D-AB0E-90821BB6192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5655743" y="3697209"/>
              <a:ext cx="663576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52">
              <a:extLst>
                <a:ext uri="{FF2B5EF4-FFF2-40B4-BE49-F238E27FC236}">
                  <a16:creationId xmlns="" xmlns:a16="http://schemas.microsoft.com/office/drawing/2014/main" id="{98AC9532-24E1-447B-9F21-1F5B5AB218CA}"/>
                </a:ext>
              </a:extLst>
            </p:cNvPr>
            <p:cNvSpPr/>
            <p:nvPr/>
          </p:nvSpPr>
          <p:spPr>
            <a:xfrm>
              <a:off x="6319319" y="3429000"/>
              <a:ext cx="2064190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Model and View</a:t>
              </a:r>
              <a:endParaRPr lang="ko-KR" altLang="en-US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="" xmlns:a16="http://schemas.microsoft.com/office/drawing/2014/main" id="{B2BE2F26-5DF0-4A65-A688-9D0DAE55F620}"/>
                </a:ext>
              </a:extLst>
            </p:cNvPr>
            <p:cNvCxnSpPr/>
            <p:nvPr/>
          </p:nvCxnSpPr>
          <p:spPr>
            <a:xfrm>
              <a:off x="7340577" y="2987645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59470B52-D6C4-48AF-B29D-D2E6B4B5E9AB}"/>
                </a:ext>
              </a:extLst>
            </p:cNvPr>
            <p:cNvCxnSpPr/>
            <p:nvPr/>
          </p:nvCxnSpPr>
          <p:spPr>
            <a:xfrm>
              <a:off x="5330708" y="3965419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57">
              <a:extLst>
                <a:ext uri="{FF2B5EF4-FFF2-40B4-BE49-F238E27FC236}">
                  <a16:creationId xmlns="" xmlns:a16="http://schemas.microsoft.com/office/drawing/2014/main" id="{88C1C235-896E-4A9E-8688-4B3F73B0F327}"/>
                </a:ext>
              </a:extLst>
            </p:cNvPr>
            <p:cNvSpPr/>
            <p:nvPr/>
          </p:nvSpPr>
          <p:spPr>
            <a:xfrm>
              <a:off x="4449332" y="4406775"/>
              <a:ext cx="1762751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ViewResolver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0" name="모서리가 둥근 직사각형 70">
              <a:extLst>
                <a:ext uri="{FF2B5EF4-FFF2-40B4-BE49-F238E27FC236}">
                  <a16:creationId xmlns="" xmlns:a16="http://schemas.microsoft.com/office/drawing/2014/main" id="{79BEA1E0-339D-497C-A7AE-C5A6AAB5EB34}"/>
                </a:ext>
              </a:extLst>
            </p:cNvPr>
            <p:cNvSpPr/>
            <p:nvPr/>
          </p:nvSpPr>
          <p:spPr>
            <a:xfrm>
              <a:off x="2757929" y="4406775"/>
              <a:ext cx="1308672" cy="536418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View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2149D002-442C-4668-8D7A-D14E38602321}"/>
                </a:ext>
              </a:extLst>
            </p:cNvPr>
            <p:cNvCxnSpPr/>
            <p:nvPr/>
          </p:nvCxnSpPr>
          <p:spPr>
            <a:xfrm flipV="1">
              <a:off x="3719191" y="3965419"/>
              <a:ext cx="0" cy="44135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EDA28A64-4E71-4504-A1C7-412BE8743915}"/>
                </a:ext>
              </a:extLst>
            </p:cNvPr>
            <p:cNvCxnSpPr>
              <a:stCxn id="19" idx="1"/>
            </p:cNvCxnSpPr>
            <p:nvPr/>
          </p:nvCxnSpPr>
          <p:spPr>
            <a:xfrm flipH="1">
              <a:off x="4055998" y="4674984"/>
              <a:ext cx="393334" cy="3395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66697453-A8B5-4086-B23E-4FD8095F53A1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5655743" y="2716899"/>
              <a:ext cx="862752" cy="253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58054AF-0325-4253-8DA5-7B9A0E9EAA2F}"/>
              </a:ext>
            </a:extLst>
          </p:cNvPr>
          <p:cNvSpPr txBox="1"/>
          <p:nvPr/>
        </p:nvSpPr>
        <p:spPr>
          <a:xfrm>
            <a:off x="390525" y="4695562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사용한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Spring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라이브러리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203E21B-D642-4BBE-BBC0-E60B6CB5D515}"/>
              </a:ext>
            </a:extLst>
          </p:cNvPr>
          <p:cNvSpPr txBox="1"/>
          <p:nvPr/>
        </p:nvSpPr>
        <p:spPr>
          <a:xfrm>
            <a:off x="502708" y="5272558"/>
            <a:ext cx="83534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MappingJacksonJsonView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: Model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데이터를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데이터형식으로 치환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</a:p>
          <a:p>
            <a:pPr marL="285750" indent="-285750">
              <a:buFontTx/>
              <a:buChar char="-"/>
            </a:pP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CommonMulitpartResolver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: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WebServer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 파일을 업로드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다운로드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   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JavaMailSenderImpl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SMTP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프로토콜 설정된 계정으로 메일 발송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073E3FF-61DF-4262-96C5-C0111627CE04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33383177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067" y="480400"/>
            <a:ext cx="8940800" cy="61164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전체 진행상황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50" charset="-127"/>
              <a:ea typeface="Arial Unicode MS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( 1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주차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~ 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주차 전체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 요구사항정의서 내 진행상황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50" charset="-127"/>
              <a:ea typeface="Arial Unicode MS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진행상황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80400"/>
            <a:ext cx="8928955" cy="61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530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32487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리스크관리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화면구현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대시보드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화면구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자체테스트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통합테스트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118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이슈목록에서는 본인이 등록한 이슈만 확인 가능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사원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담당자 본인이 진행중인 프로젝트에서 등록된 이슈들만 확인 및 조치 가능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(PM)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5601" y="1225686"/>
            <a:ext cx="1046858" cy="4322644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599" y="798761"/>
            <a:ext cx="8449733" cy="449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5599" y="798761"/>
            <a:ext cx="8449733" cy="477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73796"/>
              </p:ext>
            </p:extLst>
          </p:nvPr>
        </p:nvGraphicFramePr>
        <p:xfrm>
          <a:off x="1490769" y="2002712"/>
          <a:ext cx="7021890" cy="29863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244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63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81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33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33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08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8769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8769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3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프로젝트명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업무명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요청자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조치완료일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업무</a:t>
                      </a: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김작업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김피엠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처리중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329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68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233519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본인이 참여한 프로젝트 선택에 따른 </a:t>
            </a:r>
            <a:r>
              <a:rPr lang="en-US" altLang="ko-KR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list </a:t>
            </a:r>
            <a:r>
              <a:rPr lang="ko-KR" altLang="en-US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출력</a:t>
            </a:r>
            <a:endParaRPr lang="en-US" altLang="ko-KR" sz="13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프로젝트</a:t>
            </a:r>
            <a:r>
              <a:rPr lang="en-US" altLang="ko-KR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</a:t>
            </a:r>
            <a:r>
              <a:rPr lang="ko-KR" altLang="en-US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업무</a:t>
            </a:r>
            <a:r>
              <a:rPr lang="en-US" altLang="ko-KR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</a:t>
            </a:r>
            <a:r>
              <a:rPr lang="ko-KR" altLang="en-US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제목 키워드 검색기능</a:t>
            </a:r>
            <a:endParaRPr lang="en-US" altLang="ko-KR" sz="13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3) </a:t>
            </a:r>
            <a:r>
              <a:rPr lang="ko-KR" altLang="en-US" sz="1300" dirty="0" err="1" smtClean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페이징</a:t>
            </a:r>
            <a:endParaRPr lang="en-US" altLang="ko-KR" sz="13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89779" y="3195134"/>
            <a:ext cx="3572934" cy="143910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89779" y="3195134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service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리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" y="770468"/>
            <a:ext cx="5257801" cy="42502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35" y="1156037"/>
            <a:ext cx="3561088" cy="19496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56" y="3542268"/>
            <a:ext cx="3538666" cy="95559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489779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89779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나눔스퀘어" pitchFamily="50" charset="-127"/>
                <a:ea typeface="나눔스퀘어 Bold" pitchFamily="50" charset="-127"/>
              </a:rPr>
              <a:t>jsp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57" y="5139267"/>
            <a:ext cx="3538666" cy="3751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56" y="5514405"/>
            <a:ext cx="3550511" cy="10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현재 진행중인 프로젝트 자동 선택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배정된 업무 중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select</a:t>
            </a: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등록일자 자동입력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3)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첨부파일 업로드 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등록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5599" y="798761"/>
            <a:ext cx="8449733" cy="477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5600" y="1225686"/>
            <a:ext cx="1046858" cy="4322644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5598" y="798761"/>
            <a:ext cx="8449733" cy="449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5598" y="798761"/>
            <a:ext cx="8449733" cy="477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7820" y="1590718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7820" y="1960050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요청자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77820" y="2329382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77820" y="2764372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이슈내용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02004" y="1590718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2004" y="1960050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등록일자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77819" y="3632312"/>
            <a:ext cx="132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첨부파일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220271" y="4445624"/>
            <a:ext cx="964840" cy="2692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06736" y="4445624"/>
            <a:ext cx="964840" cy="269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022417" y="1645109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22417" y="2036640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22417" y="2421229"/>
            <a:ext cx="5002483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22418" y="2849691"/>
            <a:ext cx="5002482" cy="736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22416" y="3691683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88936" y="1649807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188935" y="2005973"/>
            <a:ext cx="1731635" cy="29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86441" y="1680827"/>
            <a:ext cx="2950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20417" y="1680827"/>
            <a:ext cx="2950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350497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service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77934" y="4415481"/>
            <a:ext cx="3572934" cy="21038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415481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나눔스퀘어" pitchFamily="50" charset="-127"/>
                <a:ea typeface="나눔스퀘어 Bold" pitchFamily="50" charset="-127"/>
              </a:rPr>
              <a:t>jsp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리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등록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1136140"/>
            <a:ext cx="5228050" cy="38148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34" y="1154675"/>
            <a:ext cx="3561088" cy="838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34" y="1945749"/>
            <a:ext cx="3561088" cy="23296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816" y="5529763"/>
            <a:ext cx="51323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필수입력사항 </a:t>
            </a:r>
            <a:r>
              <a:rPr lang="ko-KR" altLang="en-US" sz="1300" dirty="0" err="1">
                <a:latin typeface="나눔스퀘어" pitchFamily="50" charset="-127"/>
                <a:ea typeface="나눔스퀘어 Bold" pitchFamily="50" charset="-127"/>
              </a:rPr>
              <a:t>미입력시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err="1">
                <a:latin typeface="나눔스퀘어" pitchFamily="50" charset="-127"/>
                <a:ea typeface="나눔스퀘어 Bold" pitchFamily="50" charset="-127"/>
              </a:rPr>
              <a:t>경고창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 이후 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focusing</a:t>
            </a: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2) Session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에서 </a:t>
            </a:r>
            <a:r>
              <a:rPr lang="ko-KR" altLang="en-US" sz="1300" dirty="0" err="1">
                <a:latin typeface="나눔스퀘어" pitchFamily="50" charset="-127"/>
                <a:ea typeface="나눔스퀘어 Bold" pitchFamily="50" charset="-127"/>
              </a:rPr>
              <a:t>사번을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 받아와서 현재 사원의 </a:t>
            </a: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3) </a:t>
            </a:r>
            <a:r>
              <a:rPr lang="ko-KR" altLang="en-US" sz="1300" dirty="0" err="1" smtClean="0">
                <a:latin typeface="나눔스퀘어" pitchFamily="50" charset="-127"/>
                <a:ea typeface="나눔스퀘어 Bold" pitchFamily="50" charset="-127"/>
              </a:rPr>
              <a:t>진행중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프로젝트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배정 업무 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list</a:t>
            </a: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4)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첨부파일 업로드</a:t>
            </a: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03" y="4836757"/>
            <a:ext cx="3478482" cy="10666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0" y="6066254"/>
            <a:ext cx="3478481" cy="35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6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등록된 이슈 및 조치 내용 확인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수정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삭제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사용자의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권한에 따라 수정가능 범위구분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요청자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등록이슈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PM :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조치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CEO :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조회만 가능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3)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첨부파일 확인 및 등록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수정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이슈상세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5599" y="795867"/>
            <a:ext cx="8449733" cy="4775200"/>
            <a:chOff x="491246" y="1255048"/>
            <a:chExt cx="8180216" cy="4530991"/>
          </a:xfrm>
        </p:grpSpPr>
        <p:sp>
          <p:nvSpPr>
            <p:cNvPr id="11" name="직사각형 10"/>
            <p:cNvSpPr/>
            <p:nvPr/>
          </p:nvSpPr>
          <p:spPr>
            <a:xfrm>
              <a:off x="491247" y="1681973"/>
              <a:ext cx="1013467" cy="4104066"/>
            </a:xfrm>
            <a:prstGeom prst="rect">
              <a:avLst/>
            </a:prstGeom>
            <a:solidFill>
              <a:srgbClr val="0E0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메뉴바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1246" y="1255048"/>
              <a:ext cx="8180216" cy="42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상단바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1246" y="1255048"/>
              <a:ext cx="8180216" cy="45309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13467" y="202160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13467" y="234013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요청자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3467" y="2675598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13467" y="3036463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이슈내용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37651" y="202160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37651" y="234013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등록일자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13467" y="3668719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첨부파일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41131" y="2057739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1131" y="2381534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41130" y="2715321"/>
              <a:ext cx="4842921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41130" y="3038537"/>
              <a:ext cx="4842920" cy="5779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41131" y="3709834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07650" y="2062437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07649" y="2367801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710267" y="4047285"/>
              <a:ext cx="6654800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913468" y="4126483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담당자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13468" y="4485578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조치내용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13468" y="502469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첨부파일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141133" y="4150321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141132" y="4487653"/>
              <a:ext cx="4910670" cy="4210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41133" y="5065809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88467" y="4126484"/>
              <a:ext cx="128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조치완료일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75400" y="4150321"/>
              <a:ext cx="1676402" cy="229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425834" y="5402582"/>
              <a:ext cx="934065" cy="25563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512299" y="5402582"/>
              <a:ext cx="934065" cy="2556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117737" y="5402582"/>
              <a:ext cx="934065" cy="25563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조치완료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/>
                </a:rPr>
                <a:t> 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531877" y="2052381"/>
              <a:ext cx="2856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∨</a:t>
              </a:r>
              <a:endPara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698396" y="2076319"/>
              <a:ext cx="2856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∨</a:t>
              </a:r>
              <a:endPara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3928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1968842"/>
            <a:ext cx="3572934" cy="291619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1968843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Service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77934" y="4984669"/>
            <a:ext cx="3572934" cy="153466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이슈상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세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1160739"/>
            <a:ext cx="5157112" cy="38239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9816" y="5529763"/>
            <a:ext cx="51571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담당자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(PM)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는 등록된 이슈 내용 확인</a:t>
            </a: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요청자가 입력한 내용은 수정불가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본인만 가능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)</a:t>
            </a: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3)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첨부파일 다운로드</a:t>
            </a: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13" y="2531985"/>
            <a:ext cx="3527909" cy="111210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534498" y="4984669"/>
            <a:ext cx="3459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스퀘어" pitchFamily="50" charset="-127"/>
                <a:ea typeface="나눔스퀘어 Bold" pitchFamily="50" charset="-127"/>
              </a:rPr>
              <a:t>Dispatcher-servlet </a:t>
            </a:r>
            <a:r>
              <a:rPr lang="ko-KR" altLang="en-US" sz="1000" dirty="0" smtClean="0">
                <a:latin typeface="나눔스퀘어" pitchFamily="50" charset="-127"/>
                <a:ea typeface="나눔스퀘어 Bold" pitchFamily="50" charset="-127"/>
              </a:rPr>
              <a:t>에서 </a:t>
            </a:r>
            <a:r>
              <a:rPr lang="en-US" altLang="ko-KR" sz="1000" dirty="0" smtClean="0">
                <a:latin typeface="나눔스퀘어" pitchFamily="50" charset="-127"/>
                <a:ea typeface="나눔스퀘어 Bold" pitchFamily="50" charset="-127"/>
              </a:rPr>
              <a:t>download view bean </a:t>
            </a:r>
            <a:r>
              <a:rPr lang="ko-KR" altLang="en-US" sz="1000" dirty="0" smtClean="0">
                <a:latin typeface="나눔스퀘어" pitchFamily="50" charset="-127"/>
                <a:ea typeface="나눔스퀘어 Bold" pitchFamily="50" charset="-127"/>
              </a:rPr>
              <a:t>등록</a:t>
            </a:r>
            <a:endParaRPr lang="en-US" altLang="ko-KR" sz="1000" dirty="0" smtClean="0"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0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000" dirty="0" err="1" smtClean="0">
                <a:latin typeface="나눔스퀘어" pitchFamily="50" charset="-127"/>
                <a:ea typeface="나눔스퀘어 Bold" pitchFamily="50" charset="-127"/>
              </a:rPr>
              <a:t>AbstractView</a:t>
            </a:r>
            <a:r>
              <a:rPr lang="en-US" altLang="ko-KR" sz="1000" dirty="0" smtClean="0"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smtClean="0">
                <a:latin typeface="나눔스퀘어" pitchFamily="50" charset="-127"/>
                <a:ea typeface="나눔스퀘어 Bold" pitchFamily="50" charset="-127"/>
              </a:rPr>
              <a:t>상속받아 </a:t>
            </a:r>
            <a:r>
              <a:rPr lang="en-US" altLang="ko-KR" sz="1000" dirty="0" err="1" smtClean="0">
                <a:latin typeface="나눔스퀘어" pitchFamily="50" charset="-127"/>
                <a:ea typeface="나눔스퀘어 Bold" pitchFamily="50" charset="-127"/>
              </a:rPr>
              <a:t>renderMergedOutputModel</a:t>
            </a:r>
            <a:endParaRPr lang="en-US" altLang="ko-KR" sz="1000" dirty="0" smtClean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000" dirty="0" err="1" smtClean="0">
                <a:latin typeface="나눔스퀘어" pitchFamily="50" charset="-127"/>
                <a:ea typeface="나눔스퀘어 Bold" pitchFamily="50" charset="-127"/>
              </a:rPr>
              <a:t>메서드</a:t>
            </a:r>
            <a:r>
              <a:rPr lang="ko-KR" altLang="en-US" sz="1000" dirty="0" smtClean="0">
                <a:latin typeface="나눔스퀘어" pitchFamily="50" charset="-127"/>
                <a:ea typeface="나눔스퀘어 Bold" pitchFamily="50" charset="-127"/>
              </a:rPr>
              <a:t> 재정의</a:t>
            </a:r>
            <a:endParaRPr lang="en-US" altLang="ko-KR" sz="1000" dirty="0" smtClean="0"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0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" pitchFamily="50" charset="-127"/>
                <a:ea typeface="나눔스퀘어 Bold" pitchFamily="50" charset="-127"/>
              </a:rPr>
              <a:t>Controller</a:t>
            </a:r>
            <a:r>
              <a:rPr lang="ko-KR" altLang="en-US" sz="1000" dirty="0" smtClean="0">
                <a:latin typeface="나눔스퀘어" pitchFamily="50" charset="-127"/>
                <a:ea typeface="나눔스퀘어 Bold" pitchFamily="50" charset="-127"/>
              </a:rPr>
              <a:t>에서 전달된 파일명으로 </a:t>
            </a:r>
            <a:r>
              <a:rPr lang="en-US" altLang="ko-KR" sz="1000" dirty="0" smtClean="0">
                <a:latin typeface="나눔스퀘어" pitchFamily="50" charset="-127"/>
                <a:ea typeface="나눔스퀘어 Bold" pitchFamily="50" charset="-127"/>
              </a:rPr>
              <a:t>File</a:t>
            </a:r>
            <a:r>
              <a:rPr lang="ko-KR" altLang="en-US" sz="1000" dirty="0" smtClean="0">
                <a:latin typeface="나눔스퀘어" pitchFamily="50" charset="-127"/>
                <a:ea typeface="나눔스퀘어 Bold" pitchFamily="50" charset="-127"/>
              </a:rPr>
              <a:t>객체 할당</a:t>
            </a:r>
            <a:endParaRPr lang="en-US" altLang="ko-KR" sz="1000" dirty="0" smtClean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" pitchFamily="50" charset="-127"/>
                <a:ea typeface="나눔스퀘어 Bold" pitchFamily="50" charset="-127"/>
              </a:rPr>
              <a:t>Response</a:t>
            </a:r>
            <a:r>
              <a:rPr lang="ko-KR" altLang="en-US" sz="1000" dirty="0" smtClean="0">
                <a:latin typeface="나눔스퀘어" pitchFamily="50" charset="-127"/>
                <a:ea typeface="나눔스퀘어 Bold" pitchFamily="50" charset="-127"/>
              </a:rPr>
              <a:t>객체 설정</a:t>
            </a:r>
            <a:endParaRPr lang="en-US" altLang="ko-KR" sz="1000" dirty="0" smtClean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" pitchFamily="50" charset="-127"/>
                <a:ea typeface="나눔스퀘어 Bold" pitchFamily="50" charset="-127"/>
              </a:rPr>
              <a:t>Header</a:t>
            </a:r>
            <a:r>
              <a:rPr lang="ko-KR" altLang="en-US" sz="1000" dirty="0" smtClean="0">
                <a:latin typeface="나눔스퀘어" pitchFamily="50" charset="-127"/>
                <a:ea typeface="나눔스퀘어 Bold" pitchFamily="50" charset="-127"/>
              </a:rPr>
              <a:t>정보 설정 </a:t>
            </a:r>
            <a:endParaRPr lang="en-US" altLang="ko-KR" sz="10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" pitchFamily="50" charset="-127"/>
                <a:ea typeface="나눔스퀘어 Bold" pitchFamily="50" charset="-127"/>
              </a:rPr>
              <a:t>Stream</a:t>
            </a:r>
            <a:r>
              <a:rPr lang="ko-KR" altLang="en-US" sz="1000" dirty="0" smtClean="0">
                <a:latin typeface="나눔스퀘어" pitchFamily="50" charset="-127"/>
                <a:ea typeface="나눔스퀘어 Bold" pitchFamily="50" charset="-127"/>
              </a:rPr>
              <a:t>으로 변환하여 전송</a:t>
            </a:r>
            <a:endParaRPr lang="en-US" altLang="ko-KR" sz="1000" dirty="0" smtClean="0">
              <a:latin typeface="나눔스퀘어" pitchFamily="50" charset="-127"/>
              <a:ea typeface="나눔스퀘어 Bold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477934" y="770469"/>
            <a:ext cx="3572934" cy="1091282"/>
            <a:chOff x="5477934" y="3470071"/>
            <a:chExt cx="3572934" cy="1200784"/>
          </a:xfrm>
        </p:grpSpPr>
        <p:sp>
          <p:nvSpPr>
            <p:cNvPr id="28" name="직사각형 27"/>
            <p:cNvSpPr/>
            <p:nvPr/>
          </p:nvSpPr>
          <p:spPr>
            <a:xfrm>
              <a:off x="5477934" y="3470071"/>
              <a:ext cx="3572934" cy="12007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 Bold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477934" y="3495359"/>
              <a:ext cx="1159933" cy="3471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latin typeface="나눔스퀘어" pitchFamily="50" charset="-127"/>
                  <a:ea typeface="나눔스퀘어 Bold" pitchFamily="50" charset="-127"/>
                </a:rPr>
                <a:t>Controller</a:t>
              </a:r>
              <a:endParaRPr lang="ko-KR" altLang="en-US" sz="1300" dirty="0">
                <a:latin typeface="나눔스퀘어" pitchFamily="50" charset="-127"/>
                <a:ea typeface="나눔스퀘어 Bold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803" y="3882757"/>
              <a:ext cx="3503196" cy="788097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93" y="3690548"/>
            <a:ext cx="3340129" cy="32146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83" y="4020701"/>
            <a:ext cx="2291618" cy="22513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61" y="4226278"/>
            <a:ext cx="2218483" cy="21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83051" y="2656706"/>
            <a:ext cx="3572934" cy="38591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83051" y="2673641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나눔스퀘어" pitchFamily="50" charset="-127"/>
                <a:ea typeface="나눔스퀘어 Bold" pitchFamily="50" charset="-127"/>
              </a:rPr>
              <a:t>jsp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이슈상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세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816" y="5529763"/>
            <a:ext cx="52280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담당자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(PM)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는 이슈 확인 후 해당 이슈의 상태 변경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진행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완료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)</a:t>
            </a: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해당 이슈의 유형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위험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기회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선택 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=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&gt;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조치 전략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코드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)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를 선택</a:t>
            </a:r>
            <a:endParaRPr lang="en-US" altLang="ko-KR" sz="1300" dirty="0" smtClean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3) Vue.js / Ajax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이용 코드 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list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및 코드에 대한 설명 출력</a:t>
            </a:r>
            <a:endParaRPr lang="en-US" altLang="ko-KR" sz="1300" dirty="0" smtClean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" y="1134537"/>
            <a:ext cx="5157113" cy="37972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31" y="3029013"/>
            <a:ext cx="3539008" cy="867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31" y="3953074"/>
            <a:ext cx="3539008" cy="2667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31" y="4191685"/>
            <a:ext cx="3539008" cy="2324219"/>
          </a:xfrm>
          <a:prstGeom prst="rect">
            <a:avLst/>
          </a:prstGeom>
          <a:ln>
            <a:noFill/>
          </a:ln>
        </p:spPr>
      </p:pic>
      <p:grpSp>
        <p:nvGrpSpPr>
          <p:cNvPr id="25" name="그룹 24"/>
          <p:cNvGrpSpPr/>
          <p:nvPr/>
        </p:nvGrpSpPr>
        <p:grpSpPr>
          <a:xfrm>
            <a:off x="5480417" y="770468"/>
            <a:ext cx="3572934" cy="1778000"/>
            <a:chOff x="5477934" y="4741334"/>
            <a:chExt cx="3572934" cy="1778000"/>
          </a:xfrm>
        </p:grpSpPr>
        <p:sp>
          <p:nvSpPr>
            <p:cNvPr id="17" name="직사각형 16"/>
            <p:cNvSpPr/>
            <p:nvPr/>
          </p:nvSpPr>
          <p:spPr>
            <a:xfrm>
              <a:off x="5477934" y="4741334"/>
              <a:ext cx="3572934" cy="1778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 Bold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477934" y="4758269"/>
              <a:ext cx="1159933" cy="3471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latin typeface="나눔스퀘어" pitchFamily="50" charset="-127"/>
                  <a:ea typeface="나눔스퀘어 Bold" pitchFamily="50" charset="-127"/>
                </a:rPr>
                <a:t>mapper</a:t>
              </a:r>
              <a:endParaRPr lang="ko-KR" altLang="en-US" sz="1300" dirty="0">
                <a:latin typeface="나눔스퀘어" pitchFamily="50" charset="-127"/>
                <a:ea typeface="나눔스퀘어 Bold" pitchFamily="50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014" y="5139266"/>
              <a:ext cx="3539008" cy="138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92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31257"/>
              </p:ext>
            </p:extLst>
          </p:nvPr>
        </p:nvGraphicFramePr>
        <p:xfrm>
          <a:off x="1005848" y="2186436"/>
          <a:ext cx="2634468" cy="133720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698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54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16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75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요청자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등록일자</a:t>
                      </a:r>
                      <a:endParaRPr lang="en-US" altLang="ko-KR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조치완료일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052840" y="1680819"/>
            <a:ext cx="1524002" cy="277485"/>
            <a:chOff x="647939" y="1854117"/>
            <a:chExt cx="1524002" cy="277485"/>
          </a:xfrm>
        </p:grpSpPr>
        <p:sp>
          <p:nvSpPr>
            <p:cNvPr id="18" name="직사각형 17"/>
            <p:cNvSpPr/>
            <p:nvPr/>
          </p:nvSpPr>
          <p:spPr>
            <a:xfrm>
              <a:off x="647939" y="1854117"/>
              <a:ext cx="1524002" cy="277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</a:t>
              </a:r>
              <a:r>
                <a:rPr lang="en-US" altLang="ko-KR" sz="10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5879" y="1894969"/>
              <a:ext cx="2856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∨</a:t>
              </a:r>
              <a:endPara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 flipV="1">
            <a:off x="990716" y="1557611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01015"/>
              </p:ext>
            </p:extLst>
          </p:nvPr>
        </p:nvGraphicFramePr>
        <p:xfrm>
          <a:off x="1010768" y="3705484"/>
          <a:ext cx="2629548" cy="133720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684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4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01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65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요청자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등록일자</a:t>
                      </a:r>
                      <a:endParaRPr lang="en-US" altLang="ko-KR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조치완료일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43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014255" y="1148951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440333" y="1738139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63872" y="1329479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상세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77181" y="1801652"/>
            <a:ext cx="787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7181" y="2368989"/>
            <a:ext cx="900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이슈내용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77181" y="3070069"/>
            <a:ext cx="903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첨부파일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380389" y="1861039"/>
            <a:ext cx="1674092" cy="451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80388" y="2423276"/>
            <a:ext cx="1674092" cy="631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78078" y="3120699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93890" y="3556137"/>
            <a:ext cx="128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93331" y="4255061"/>
            <a:ext cx="883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조치내용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3331" y="4794177"/>
            <a:ext cx="883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첨부파일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378078" y="3556137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78078" y="4290739"/>
            <a:ext cx="1676403" cy="421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77153" y="4851246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93890" y="3900159"/>
            <a:ext cx="1067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조치완료일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77152" y="3923996"/>
            <a:ext cx="1676402" cy="22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65422" y="5449665"/>
            <a:ext cx="934065" cy="2556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조치완료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/>
              </a:rPr>
              <a:t> 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5455464" y="3466056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565832" y="5453827"/>
            <a:ext cx="637979" cy="2556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293784" y="5453827"/>
            <a:ext cx="637979" cy="2556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5235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CB8014-81A1-439D-87E9-47D452CF3A52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8EC5BC7-008D-4D9D-872F-69D5BCC0FF31}"/>
              </a:ext>
            </a:extLst>
          </p:cNvPr>
          <p:cNvSpPr txBox="1"/>
          <p:nvPr/>
        </p:nvSpPr>
        <p:spPr>
          <a:xfrm>
            <a:off x="390525" y="853557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프로젝트 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203E21B-D642-4BBE-BBC0-E60B6CB5D515}"/>
              </a:ext>
            </a:extLst>
          </p:cNvPr>
          <p:cNvSpPr txBox="1"/>
          <p:nvPr/>
        </p:nvSpPr>
        <p:spPr>
          <a:xfrm>
            <a:off x="502708" y="1195067"/>
            <a:ext cx="835342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SpringMVC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Container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Controller/Service/Repository(DAO)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선언해 두고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@Controller/@Service/@Repository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설정해 둔 클래스는 자동으로 컨테이너에 등록되도록 처리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에는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Mybatis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처리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Interface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 선언하고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Service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단에서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보내준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요청값과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 가져온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응답값을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처리하고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 최종적으로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Service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단에서 처리한 내용을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Model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을 통해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View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단에 출력해준다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9" y="3769617"/>
            <a:ext cx="5313892" cy="665349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4" y="4443433"/>
            <a:ext cx="3205207" cy="1931974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443433"/>
            <a:ext cx="3515321" cy="1931974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5"/>
          <a:stretch/>
        </p:blipFill>
        <p:spPr>
          <a:xfrm>
            <a:off x="6014081" y="4443433"/>
            <a:ext cx="2699499" cy="1931974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2115287" y="4434966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57568" y="4434966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57067" y="4434966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Service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57067" y="1168255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MVC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구성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62827" y="3514929"/>
            <a:ext cx="856513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Container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06" y="611032"/>
            <a:ext cx="3924096" cy="1974310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0" y="2945476"/>
            <a:ext cx="2896980" cy="1487094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857889" y="2937009"/>
            <a:ext cx="856513" cy="246221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View(</a:t>
            </a:r>
            <a:r>
              <a:rPr lang="en-US" altLang="ko-KR" sz="1000" dirty="0" err="1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jsp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2" name="아래쪽 화살표 51"/>
          <p:cNvSpPr/>
          <p:nvPr/>
        </p:nvSpPr>
        <p:spPr>
          <a:xfrm flipV="1">
            <a:off x="7101082" y="2665173"/>
            <a:ext cx="328016" cy="189919"/>
          </a:xfrm>
          <a:prstGeom prst="downArrow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101082" y="598869"/>
            <a:ext cx="1612497" cy="246221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구현된 화면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895819E-651C-4A9B-B0E3-2192EFBC4B9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7363573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84822" y="736600"/>
            <a:ext cx="4417313" cy="56895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84822" y="736601"/>
            <a:ext cx="1318054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issueList.java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" y="1126068"/>
            <a:ext cx="2810334" cy="5033162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309719" y="1219337"/>
            <a:ext cx="3767378" cy="2616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 (Emp)getIntent().getSerializableExtra(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"mem"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279480" y="1590199"/>
            <a:ext cx="4477341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recIssueList.setAdapter(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adapter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4197100" y="1907606"/>
            <a:ext cx="4417313" cy="9387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private 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makeRequest()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.getAuthno()==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1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    String url =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"http://192.168.4.156:5080/project06/issue.do?method=appIssueData&amp;empno="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+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.getEmpno()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09719" y="4514340"/>
            <a:ext cx="4167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ea typeface="나눔스퀘어 Bold" pitchFamily="50" charset="-127"/>
              </a:rPr>
              <a:t>넘겨받은 이용자의 정보에서 이용자 권한</a:t>
            </a:r>
            <a:r>
              <a:rPr lang="en-US" altLang="ko-KR" sz="1200" dirty="0" smtClean="0">
                <a:ea typeface="나눔스퀘어 Bold" pitchFamily="50" charset="-127"/>
              </a:rPr>
              <a:t>, </a:t>
            </a:r>
            <a:r>
              <a:rPr lang="ko-KR" altLang="en-US" sz="1200" dirty="0" err="1" smtClean="0">
                <a:ea typeface="나눔스퀘어 Bold" pitchFamily="50" charset="-127"/>
              </a:rPr>
              <a:t>사번을</a:t>
            </a:r>
            <a:r>
              <a:rPr lang="ko-KR" altLang="en-US" sz="1200" dirty="0" smtClean="0">
                <a:ea typeface="나눔스퀘어 Bold" pitchFamily="50" charset="-127"/>
              </a:rPr>
              <a:t> 통해 </a:t>
            </a:r>
            <a:endParaRPr lang="en-US" altLang="ko-KR" sz="1200" dirty="0" smtClean="0">
              <a:ea typeface="나눔스퀘어 Bold" pitchFamily="50" charset="-127"/>
            </a:endParaRPr>
          </a:p>
          <a:p>
            <a:endParaRPr lang="en-US" altLang="ko-KR" sz="1200" dirty="0" smtClean="0">
              <a:ea typeface="나눔스퀘어 Bold" pitchFamily="50" charset="-127"/>
            </a:endParaRPr>
          </a:p>
          <a:p>
            <a:r>
              <a:rPr lang="en-US" altLang="ko-KR" sz="1200" dirty="0" err="1" smtClean="0">
                <a:ea typeface="나눔스퀘어 Bold" pitchFamily="50" charset="-127"/>
              </a:rPr>
              <a:t>json</a:t>
            </a:r>
            <a:r>
              <a:rPr lang="en-US" altLang="ko-KR" sz="1200" dirty="0" smtClean="0">
                <a:ea typeface="나눔스퀘어 Bold" pitchFamily="50" charset="-127"/>
              </a:rPr>
              <a:t> </a:t>
            </a:r>
            <a:r>
              <a:rPr lang="ko-KR" altLang="en-US" sz="1200" dirty="0" smtClean="0">
                <a:ea typeface="나눔스퀘어 Bold" pitchFamily="50" charset="-127"/>
              </a:rPr>
              <a:t>데이터로 웹 </a:t>
            </a:r>
            <a:r>
              <a:rPr lang="en-US" altLang="ko-KR" sz="1200" dirty="0" err="1" smtClean="0">
                <a:ea typeface="나눔스퀘어 Bold" pitchFamily="50" charset="-127"/>
              </a:rPr>
              <a:t>url</a:t>
            </a:r>
            <a:r>
              <a:rPr lang="en-US" altLang="ko-KR" sz="1200" dirty="0" smtClean="0">
                <a:ea typeface="나눔스퀘어 Bold" pitchFamily="50" charset="-127"/>
              </a:rPr>
              <a:t> </a:t>
            </a:r>
            <a:r>
              <a:rPr lang="ko-KR" altLang="en-US" sz="1200" dirty="0" smtClean="0">
                <a:ea typeface="나눔스퀘어 Bold" pitchFamily="50" charset="-127"/>
              </a:rPr>
              <a:t>생성 </a:t>
            </a:r>
            <a:endParaRPr lang="en-US" altLang="ko-KR" sz="1200" dirty="0" smtClean="0">
              <a:ea typeface="나눔스퀘어 Bold" pitchFamily="50" charset="-127"/>
            </a:endParaRPr>
          </a:p>
          <a:p>
            <a:endParaRPr lang="en-US" altLang="ko-KR" sz="1200" dirty="0" smtClean="0">
              <a:ea typeface="나눔스퀘어 Bold" pitchFamily="50" charset="-127"/>
            </a:endParaRPr>
          </a:p>
          <a:p>
            <a:r>
              <a:rPr lang="en-US" altLang="ko-KR" sz="1200" dirty="0" smtClean="0">
                <a:ea typeface="나눔스퀘어 Bold" pitchFamily="50" charset="-127"/>
              </a:rPr>
              <a:t>Volley</a:t>
            </a:r>
            <a:r>
              <a:rPr lang="ko-KR" altLang="en-US" sz="1200" dirty="0" smtClean="0">
                <a:ea typeface="나눔스퀘어 Bold" pitchFamily="50" charset="-127"/>
              </a:rPr>
              <a:t> </a:t>
            </a:r>
            <a:r>
              <a:rPr lang="en-US" altLang="ko-KR" sz="1200" dirty="0">
                <a:ea typeface="나눔스퀘어 Bold" pitchFamily="50" charset="-127"/>
              </a:rPr>
              <a:t>=</a:t>
            </a:r>
            <a:r>
              <a:rPr lang="en-US" altLang="ko-KR" sz="1200" dirty="0" smtClean="0">
                <a:ea typeface="나눔스퀘어 Bold" pitchFamily="50" charset="-127"/>
              </a:rPr>
              <a:t>&gt; </a:t>
            </a:r>
            <a:r>
              <a:rPr lang="en-US" altLang="ko-KR" sz="1200" dirty="0" err="1" smtClean="0">
                <a:ea typeface="나눔스퀘어 Bold" pitchFamily="50" charset="-127"/>
              </a:rPr>
              <a:t>Json</a:t>
            </a:r>
            <a:r>
              <a:rPr lang="ko-KR" altLang="en-US" sz="1200" dirty="0" smtClean="0">
                <a:ea typeface="나눔스퀘어 Bold" pitchFamily="50" charset="-127"/>
              </a:rPr>
              <a:t>데이터 받아 온 후 </a:t>
            </a:r>
            <a:endParaRPr lang="en-US" altLang="ko-KR" sz="1200" dirty="0" smtClean="0">
              <a:ea typeface="나눔스퀘어 Bold" pitchFamily="50" charset="-127"/>
            </a:endParaRPr>
          </a:p>
          <a:p>
            <a:endParaRPr lang="en-US" altLang="ko-KR" sz="1200" dirty="0" smtClean="0">
              <a:ea typeface="나눔스퀘어 Bold" pitchFamily="50" charset="-127"/>
            </a:endParaRPr>
          </a:p>
          <a:p>
            <a:r>
              <a:rPr lang="en-US" altLang="ko-KR" sz="1200" dirty="0" err="1" smtClean="0">
                <a:ea typeface="나눔스퀘어 Bold" pitchFamily="50" charset="-127"/>
              </a:rPr>
              <a:t>Gson</a:t>
            </a:r>
            <a:r>
              <a:rPr lang="en-US" altLang="ko-KR" sz="1200" dirty="0" smtClean="0">
                <a:ea typeface="나눔스퀘어 Bold" pitchFamily="50" charset="-127"/>
              </a:rPr>
              <a:t> =&gt; </a:t>
            </a:r>
            <a:r>
              <a:rPr lang="en-US" altLang="ko-KR" sz="1200" dirty="0" err="1" smtClean="0">
                <a:ea typeface="나눔스퀘어 Bold" pitchFamily="50" charset="-127"/>
              </a:rPr>
              <a:t>Json</a:t>
            </a:r>
            <a:r>
              <a:rPr lang="ko-KR" altLang="en-US" sz="1200" dirty="0" smtClean="0">
                <a:ea typeface="나눔스퀘어 Bold" pitchFamily="50" charset="-127"/>
              </a:rPr>
              <a:t>데이터 객체 변환</a:t>
            </a:r>
            <a:endParaRPr lang="en-US" altLang="ko-KR" sz="1200" dirty="0" smtClean="0">
              <a:ea typeface="나눔스퀘어 Bold" pitchFamily="50" charset="-127"/>
            </a:endParaRPr>
          </a:p>
          <a:p>
            <a:endParaRPr lang="en-US" altLang="ko-KR" sz="1200" dirty="0">
              <a:ea typeface="나눔스퀘어 Bold" pitchFamily="50" charset="-127"/>
            </a:endParaRPr>
          </a:p>
          <a:p>
            <a:r>
              <a:rPr lang="en-US" altLang="ko-KR" sz="1200" dirty="0" smtClean="0">
                <a:ea typeface="나눔스퀘어 Bold" pitchFamily="50" charset="-127"/>
              </a:rPr>
              <a:t>Adapter</a:t>
            </a:r>
            <a:r>
              <a:rPr lang="ko-KR" altLang="en-US" sz="1200" dirty="0" smtClean="0">
                <a:ea typeface="나눔스퀘어 Bold" pitchFamily="50" charset="-127"/>
              </a:rPr>
              <a:t>를 이용 </a:t>
            </a:r>
            <a:r>
              <a:rPr lang="en-US" altLang="ko-KR" sz="1200" dirty="0" err="1" smtClean="0">
                <a:ea typeface="나눔스퀘어 Bold" pitchFamily="50" charset="-127"/>
              </a:rPr>
              <a:t>RecyclerView</a:t>
            </a:r>
            <a:r>
              <a:rPr lang="ko-KR" altLang="en-US" sz="1200" dirty="0" smtClean="0">
                <a:ea typeface="나눔스퀘어 Bold" pitchFamily="50" charset="-127"/>
              </a:rPr>
              <a:t>에 데이터를 뿌려줌</a:t>
            </a:r>
            <a:endParaRPr lang="en-US" altLang="ko-KR" sz="1200" dirty="0">
              <a:ea typeface="나눔스퀘어 Bold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197100" y="4312125"/>
            <a:ext cx="4417313" cy="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197100" y="2986830"/>
            <a:ext cx="1318054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3391339"/>
            <a:ext cx="4265333" cy="8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678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84822" y="736600"/>
            <a:ext cx="4506097" cy="56895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84822" y="736601"/>
            <a:ext cx="1318054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issueReg.java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이슈등록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" y="1127593"/>
            <a:ext cx="2802096" cy="503163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4197100" y="4509829"/>
            <a:ext cx="4493819" cy="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97100" y="2815223"/>
            <a:ext cx="4567959" cy="16312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public void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processResponse(String response)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Gson gson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Gson();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IssueObject io = gson.fromJson(response, IssueObject.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class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IssueItem ireg = io.getIssue();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Intent go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Intent(getApplicationContext(), IssueList.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class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go.putExtra(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"mem"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,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startActivity(go);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finish();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}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197100" y="1306873"/>
            <a:ext cx="4057521" cy="12772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Button btn_reg = (Button)findViewById(R.id.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btn_reg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btn_reg.setOnClickListener(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View.OnClickListener()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@Override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public 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onClick(View v)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(title.getText().toString().equals(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        Toast.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makeText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(getApplicationContext(), 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제목을 입력해주세요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, Toast.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LENGTH_SHORT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).show();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54362" y="4646140"/>
            <a:ext cx="416701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 smtClean="0">
                <a:ea typeface="나눔스퀘어 Bold" pitchFamily="50" charset="-127"/>
              </a:rPr>
              <a:t>사번</a:t>
            </a:r>
            <a:r>
              <a:rPr lang="ko-KR" altLang="en-US" sz="1300" dirty="0" smtClean="0">
                <a:ea typeface="나눔스퀘어 Bold" pitchFamily="50" charset="-127"/>
              </a:rPr>
              <a:t> 및 프로젝트 자동입력</a:t>
            </a:r>
            <a:r>
              <a:rPr lang="en-US" altLang="ko-KR" sz="1300" dirty="0" smtClean="0"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ea typeface="나눔스퀘어 Bold" pitchFamily="50" charset="-127"/>
              </a:rPr>
              <a:t>배정받은 업무만 선택가능</a:t>
            </a:r>
            <a:endParaRPr lang="en-US" altLang="ko-KR" sz="1300" dirty="0" smtClean="0">
              <a:ea typeface="나눔스퀘어 Bold" pitchFamily="50" charset="-127"/>
            </a:endParaRPr>
          </a:p>
          <a:p>
            <a:endParaRPr lang="en-US" altLang="ko-KR" sz="1300" dirty="0">
              <a:ea typeface="나눔스퀘어 Bold" pitchFamily="50" charset="-127"/>
            </a:endParaRPr>
          </a:p>
          <a:p>
            <a:r>
              <a:rPr lang="ko-KR" altLang="en-US" sz="1300" dirty="0" smtClean="0">
                <a:ea typeface="나눔스퀘어 Bold" pitchFamily="50" charset="-127"/>
              </a:rPr>
              <a:t>제목 </a:t>
            </a:r>
            <a:r>
              <a:rPr lang="en-US" altLang="ko-KR" sz="1300" dirty="0" smtClean="0">
                <a:ea typeface="나눔스퀘어 Bold" pitchFamily="50" charset="-127"/>
              </a:rPr>
              <a:t>/ </a:t>
            </a:r>
            <a:r>
              <a:rPr lang="ko-KR" altLang="en-US" sz="1300" dirty="0" smtClean="0">
                <a:ea typeface="나눔스퀘어 Bold" pitchFamily="50" charset="-127"/>
              </a:rPr>
              <a:t>내용 </a:t>
            </a:r>
            <a:r>
              <a:rPr lang="ko-KR" altLang="en-US" sz="1300" dirty="0" err="1" smtClean="0">
                <a:ea typeface="나눔스퀘어 Bold" pitchFamily="50" charset="-127"/>
              </a:rPr>
              <a:t>미입력</a:t>
            </a:r>
            <a:r>
              <a:rPr lang="ko-KR" altLang="en-US" sz="1300" dirty="0" smtClean="0">
                <a:ea typeface="나눔스퀘어 Bold" pitchFamily="50" charset="-127"/>
              </a:rPr>
              <a:t> 후 등록버튼을 누르면</a:t>
            </a:r>
            <a:endParaRPr lang="en-US" altLang="ko-KR" sz="1300" dirty="0" smtClean="0">
              <a:ea typeface="나눔스퀘어 Bold" pitchFamily="50" charset="-127"/>
            </a:endParaRPr>
          </a:p>
          <a:p>
            <a:r>
              <a:rPr lang="ko-KR" altLang="en-US" sz="1300" dirty="0" smtClean="0">
                <a:ea typeface="나눔스퀘어 Bold" pitchFamily="50" charset="-127"/>
              </a:rPr>
              <a:t>해당 항목 입력하라는 </a:t>
            </a:r>
            <a:r>
              <a:rPr lang="en-US" altLang="ko-KR" sz="1300" dirty="0" smtClean="0">
                <a:ea typeface="나눔스퀘어 Bold" pitchFamily="50" charset="-127"/>
              </a:rPr>
              <a:t>Toast</a:t>
            </a:r>
            <a:r>
              <a:rPr lang="ko-KR" altLang="en-US" sz="1300" dirty="0" smtClean="0">
                <a:ea typeface="나눔스퀘어 Bold" pitchFamily="50" charset="-127"/>
              </a:rPr>
              <a:t>를 띄우고 그렇지 않은 경우</a:t>
            </a:r>
            <a:endParaRPr lang="en-US" altLang="ko-KR" sz="1300" dirty="0" smtClean="0">
              <a:ea typeface="나눔스퀘어 Bold" pitchFamily="50" charset="-127"/>
            </a:endParaRPr>
          </a:p>
          <a:p>
            <a:r>
              <a:rPr lang="ko-KR" altLang="en-US" sz="1300" dirty="0" smtClean="0">
                <a:ea typeface="나눔스퀘어 Bold" pitchFamily="50" charset="-127"/>
              </a:rPr>
              <a:t>등록 이벤트 실행</a:t>
            </a:r>
            <a:endParaRPr lang="en-US" altLang="ko-KR" sz="1300" dirty="0" smtClean="0">
              <a:ea typeface="나눔스퀘어 Bold" pitchFamily="50" charset="-127"/>
            </a:endParaRPr>
          </a:p>
          <a:p>
            <a:endParaRPr lang="en-US" altLang="ko-KR" sz="1300" dirty="0">
              <a:ea typeface="나눔스퀘어 Bold" pitchFamily="50" charset="-127"/>
            </a:endParaRPr>
          </a:p>
          <a:p>
            <a:r>
              <a:rPr lang="ko-KR" altLang="en-US" sz="1300" dirty="0" smtClean="0">
                <a:ea typeface="나눔스퀘어 Bold" pitchFamily="50" charset="-127"/>
              </a:rPr>
              <a:t>등록 성공 시 목록페이지로 바로 이동</a:t>
            </a:r>
            <a:endParaRPr lang="en-US" altLang="ko-KR" sz="1300" dirty="0" smtClean="0"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6874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84822" y="733168"/>
            <a:ext cx="4417313" cy="5693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84822" y="733168"/>
            <a:ext cx="1425146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issueDetail.java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페이지명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세부타이틀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3373" y="4624718"/>
            <a:ext cx="4167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ea typeface="나눔스퀘어 Bold" pitchFamily="50" charset="-127"/>
              </a:rPr>
              <a:t>1) </a:t>
            </a:r>
            <a:r>
              <a:rPr lang="ko-KR" altLang="en-US" sz="1100" dirty="0" smtClean="0">
                <a:ea typeface="나눔스퀘어 Bold" pitchFamily="50" charset="-127"/>
              </a:rPr>
              <a:t>목록에서 넘겨준 이슈번호를 이용 등록된 이슈</a:t>
            </a:r>
            <a:r>
              <a:rPr lang="en-US" altLang="ko-KR" sz="1100" dirty="0" smtClean="0">
                <a:ea typeface="나눔스퀘어 Bold" pitchFamily="50" charset="-127"/>
              </a:rPr>
              <a:t>, </a:t>
            </a:r>
            <a:r>
              <a:rPr lang="ko-KR" altLang="en-US" sz="1100" dirty="0" smtClean="0">
                <a:ea typeface="나눔스퀘어 Bold" pitchFamily="50" charset="-127"/>
              </a:rPr>
              <a:t>조치 내용 출력 </a:t>
            </a:r>
            <a:endParaRPr lang="en-US" altLang="ko-KR" sz="1100" dirty="0" smtClean="0">
              <a:ea typeface="나눔스퀘어 Bold" pitchFamily="50" charset="-127"/>
            </a:endParaRPr>
          </a:p>
          <a:p>
            <a:endParaRPr lang="en-US" altLang="ko-KR" sz="1100" dirty="0">
              <a:ea typeface="나눔스퀘어 Bold" pitchFamily="50" charset="-127"/>
            </a:endParaRPr>
          </a:p>
          <a:p>
            <a:r>
              <a:rPr lang="en-US" altLang="ko-KR" sz="1100" dirty="0" smtClean="0">
                <a:ea typeface="나눔스퀘어 Bold" pitchFamily="50" charset="-127"/>
              </a:rPr>
              <a:t>2) </a:t>
            </a:r>
            <a:r>
              <a:rPr lang="ko-KR" altLang="en-US" sz="1100" dirty="0" smtClean="0">
                <a:ea typeface="나눔스퀘어 Bold" pitchFamily="50" charset="-127"/>
              </a:rPr>
              <a:t>권한에 따라 버튼 및 </a:t>
            </a:r>
            <a:r>
              <a:rPr lang="ko-KR" altLang="en-US" sz="1100" dirty="0" err="1" smtClean="0">
                <a:ea typeface="나눔스퀘어 Bold" pitchFamily="50" charset="-127"/>
              </a:rPr>
              <a:t>입력폼</a:t>
            </a:r>
            <a:r>
              <a:rPr lang="ko-KR" altLang="en-US" sz="1100" dirty="0" smtClean="0">
                <a:ea typeface="나눔스퀘어 Bold" pitchFamily="50" charset="-127"/>
              </a:rPr>
              <a:t> 활성화 여부</a:t>
            </a:r>
            <a:endParaRPr lang="en-US" altLang="ko-KR" sz="1100" dirty="0" smtClean="0">
              <a:ea typeface="나눔스퀘어 Bold" pitchFamily="50" charset="-127"/>
            </a:endParaRPr>
          </a:p>
          <a:p>
            <a:endParaRPr lang="en-US" altLang="ko-KR" sz="1100" dirty="0">
              <a:ea typeface="나눔스퀘어 Bold" pitchFamily="50" charset="-127"/>
            </a:endParaRPr>
          </a:p>
          <a:p>
            <a:r>
              <a:rPr lang="en-US" altLang="ko-KR" sz="1100" dirty="0" smtClean="0">
                <a:ea typeface="나눔스퀘어 Bold" pitchFamily="50" charset="-127"/>
              </a:rPr>
              <a:t>3) CEO =&gt; </a:t>
            </a:r>
            <a:r>
              <a:rPr lang="ko-KR" altLang="en-US" sz="1100" dirty="0" smtClean="0">
                <a:ea typeface="나눔스퀘어 Bold" pitchFamily="50" charset="-127"/>
              </a:rPr>
              <a:t>조회만 가능</a:t>
            </a:r>
            <a:endParaRPr lang="en-US" altLang="ko-KR" sz="1100" dirty="0" smtClean="0">
              <a:ea typeface="나눔스퀘어 Bold" pitchFamily="50" charset="-127"/>
            </a:endParaRPr>
          </a:p>
          <a:p>
            <a:endParaRPr lang="en-US" altLang="ko-KR" sz="1100" dirty="0">
              <a:ea typeface="나눔스퀘어 Bold" pitchFamily="50" charset="-127"/>
            </a:endParaRPr>
          </a:p>
          <a:p>
            <a:r>
              <a:rPr lang="en-US" altLang="ko-KR" sz="1100" dirty="0" smtClean="0">
                <a:ea typeface="나눔스퀘어 Bold" pitchFamily="50" charset="-127"/>
              </a:rPr>
              <a:t>4) </a:t>
            </a:r>
            <a:r>
              <a:rPr lang="ko-KR" altLang="en-US" sz="1100" dirty="0" smtClean="0">
                <a:ea typeface="나눔스퀘어 Bold" pitchFamily="50" charset="-127"/>
              </a:rPr>
              <a:t>이미 담당자가 조치를 진행한 이슈에 한해</a:t>
            </a:r>
            <a:r>
              <a:rPr lang="en-US" altLang="ko-KR" sz="1100" dirty="0">
                <a:ea typeface="나눔스퀘어 Bold" pitchFamily="50" charset="-127"/>
              </a:rPr>
              <a:t> </a:t>
            </a:r>
            <a:r>
              <a:rPr lang="ko-KR" altLang="en-US" sz="1100" dirty="0" err="1" smtClean="0">
                <a:ea typeface="나눔스퀘어 Bold" pitchFamily="50" charset="-127"/>
              </a:rPr>
              <a:t>요청자는</a:t>
            </a:r>
            <a:r>
              <a:rPr lang="ko-KR" altLang="en-US" sz="1100" dirty="0" smtClean="0">
                <a:ea typeface="나눔스퀘어 Bold" pitchFamily="50" charset="-127"/>
              </a:rPr>
              <a:t> 해당 이슈 삭제 불가능</a:t>
            </a:r>
            <a:endParaRPr lang="en-US" altLang="ko-KR" sz="1100" dirty="0" smtClean="0"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4" y="1126068"/>
            <a:ext cx="2809004" cy="503316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297613" y="2082456"/>
            <a:ext cx="4191730" cy="7694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.getAuthno()==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4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btn_del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.setVisibility(View.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GONE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btn_reg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.setVisibility(View.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GONE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regdate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.setEnabled(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false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313373" y="1319855"/>
            <a:ext cx="3978974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mem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.getAuthno()==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1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if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state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.getText().toString().equals(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조치진행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)){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btn_del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.setVisibility(View.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GONE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}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211555" y="4328597"/>
            <a:ext cx="4405035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330565" y="3173289"/>
            <a:ext cx="4167016" cy="9387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Intent intent = getIntent();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String ino = intent.getStringExtra(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"issueno"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String url =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"http://192.168.4.156:5080/project06/issue.do?method=appIssueGet&amp;issueno="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+ino;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6803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임성빈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1648697" y="2156542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B5C8B209-0688-4559-9D5D-1AA5BA486412}"/>
              </a:ext>
            </a:extLst>
          </p:cNvPr>
          <p:cNvSpPr/>
          <p:nvPr/>
        </p:nvSpPr>
        <p:spPr>
          <a:xfrm>
            <a:off x="6680198" y="3257203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07709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대시보드</a:t>
            </a:r>
          </a:p>
        </p:txBody>
      </p:sp>
    </p:spTree>
    <p:extLst>
      <p:ext uri="{BB962C8B-B14F-4D97-AF65-F5344CB8AC3E}">
        <p14:creationId xmlns:p14="http://schemas.microsoft.com/office/powerpoint/2010/main" val="2797461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전체 프로젝트의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list(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상단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프로젝트 및 이슈의 현황을 차트 라이브러리를 이용해서 표현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3)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진행중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프로젝트를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간트차트로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표현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5599" y="795867"/>
            <a:ext cx="8449733" cy="477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5385"/>
              </p:ext>
            </p:extLst>
          </p:nvPr>
        </p:nvGraphicFramePr>
        <p:xfrm>
          <a:off x="798415" y="1171424"/>
          <a:ext cx="7582324" cy="90698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078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6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14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37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78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730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35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5357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0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프로젝트명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진행율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김피엠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진행중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2020-09-30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</a:t>
                      </a:r>
                      <a:r>
                        <a:rPr lang="en-US" altLang="ko-KR" sz="9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박피엠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시작전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2020-07-01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2020-12-31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07739" y="832758"/>
            <a:ext cx="261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주요 프로젝트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99" y="1551907"/>
            <a:ext cx="368251" cy="2074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8414" y="2202618"/>
            <a:ext cx="1416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프로젝트 현황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29015" y="2264022"/>
            <a:ext cx="1416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이슈 현황</a:t>
            </a: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2693969327"/>
              </p:ext>
            </p:extLst>
          </p:nvPr>
        </p:nvGraphicFramePr>
        <p:xfrm>
          <a:off x="5134986" y="2556049"/>
          <a:ext cx="3069900" cy="1183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454915663"/>
              </p:ext>
            </p:extLst>
          </p:nvPr>
        </p:nvGraphicFramePr>
        <p:xfrm>
          <a:off x="808236" y="2541022"/>
          <a:ext cx="4010899" cy="121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991" y="1814364"/>
            <a:ext cx="368251" cy="2074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8236" y="3891583"/>
            <a:ext cx="253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현황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gantt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chart)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289055"/>
              </p:ext>
            </p:extLst>
          </p:nvPr>
        </p:nvGraphicFramePr>
        <p:xfrm>
          <a:off x="799073" y="4276996"/>
          <a:ext cx="7694138" cy="12315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2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218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877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프로젝트명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PM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시작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진행율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</a:t>
                      </a:r>
                      <a:r>
                        <a:rPr lang="ko-KR" altLang="en-US" sz="1000" dirty="0"/>
                        <a:t>년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92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9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김피엠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2020-05-05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20%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20%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9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박피엠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2020-07-01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2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6" y="1085109"/>
            <a:ext cx="8899205" cy="35305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9817" y="5529763"/>
            <a:ext cx="308117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1) CEO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만 페이지 접근 가능</a:t>
            </a:r>
            <a:endParaRPr lang="en-US" altLang="ko-KR" sz="1300" dirty="0" smtClean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전체 프로젝트의 목록 조회</a:t>
            </a:r>
            <a:endParaRPr lang="en-US" altLang="ko-KR" sz="1300" dirty="0" smtClean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3)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검색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err="1" smtClean="0">
                <a:latin typeface="나눔스퀘어" pitchFamily="50" charset="-127"/>
                <a:ea typeface="나눔스퀘어 Bold" pitchFamily="50" charset="-127"/>
              </a:rPr>
              <a:t>페이징</a:t>
            </a: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64" y="5133121"/>
            <a:ext cx="5587367" cy="1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39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404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250821"/>
            <a:ext cx="3572934" cy="15647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267756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controller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3954163"/>
            <a:ext cx="3572934" cy="256517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3" y="3954163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나눔스퀘어" pitchFamily="50" charset="-127"/>
                <a:ea typeface="나눔스퀘어 Bold" pitchFamily="50" charset="-127"/>
              </a:rPr>
              <a:t>jsp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39817" y="1134537"/>
            <a:ext cx="5165352" cy="3797300"/>
            <a:chOff x="491246" y="1255045"/>
            <a:chExt cx="8180216" cy="4530991"/>
          </a:xfrm>
        </p:grpSpPr>
        <p:sp>
          <p:nvSpPr>
            <p:cNvPr id="23" name="직사각형 22"/>
            <p:cNvSpPr/>
            <p:nvPr/>
          </p:nvSpPr>
          <p:spPr>
            <a:xfrm>
              <a:off x="491246" y="1255045"/>
              <a:ext cx="8180216" cy="4530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46" y="1255045"/>
              <a:ext cx="8180216" cy="45309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139816" y="5529763"/>
            <a:ext cx="51323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연도별 프로젝트 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(Bar Chart)</a:t>
            </a:r>
          </a:p>
          <a:p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   </a:t>
            </a:r>
            <a:r>
              <a:rPr lang="ko-KR" altLang="en-US" sz="1300" dirty="0" err="1" smtClean="0">
                <a:latin typeface="나눔스퀘어" pitchFamily="50" charset="-127"/>
                <a:ea typeface="나눔스퀘어 Bold" pitchFamily="50" charset="-127"/>
              </a:rPr>
              <a:t>분류별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프로젝트 현황 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(Pie Chart) –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연도별 데이터 확인</a:t>
            </a:r>
            <a:endParaRPr lang="en-US" altLang="ko-KR" sz="1300" dirty="0" smtClean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   이슈 현황 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(Radar Chart) –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유형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위험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기회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)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분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류</a:t>
            </a:r>
            <a:endParaRPr lang="en-US" altLang="ko-KR" sz="1300" dirty="0" smtClean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err="1" smtClean="0">
                <a:latin typeface="나눔스퀘어" pitchFamily="50" charset="-127"/>
                <a:ea typeface="나눔스퀘어 Bold" pitchFamily="50" charset="-127"/>
              </a:rPr>
              <a:t>간트차트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– </a:t>
            </a:r>
            <a:r>
              <a:rPr lang="ko-KR" altLang="en-US" sz="1300" dirty="0" err="1" smtClean="0">
                <a:latin typeface="나눔스퀘어" pitchFamily="50" charset="-127"/>
                <a:ea typeface="나눔스퀘어 Bold" pitchFamily="50" charset="-127"/>
              </a:rPr>
              <a:t>진행중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 프로젝트의 진행률 및 프로젝트 정보 확인</a:t>
            </a: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54" y="1134078"/>
            <a:ext cx="1653616" cy="3143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1" y="2726526"/>
            <a:ext cx="3448402" cy="9612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1" y="4481384"/>
            <a:ext cx="3448401" cy="1940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13" y="1203236"/>
            <a:ext cx="3447729" cy="8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536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 smtClean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397211"/>
            <a:ext cx="3572934" cy="412212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397211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나눔스퀘어" pitchFamily="50" charset="-127"/>
                <a:ea typeface="나눔스퀘어 Bold" pitchFamily="50" charset="-127"/>
              </a:rPr>
              <a:t>jsp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816" y="5447383"/>
            <a:ext cx="513239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en-US" altLang="ko-KR" sz="1300" dirty="0" smtClean="0"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기간 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단위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시간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일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주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월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…) 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선택 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/ zoom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기능</a:t>
            </a:r>
            <a:endParaRPr lang="en-US" altLang="ko-KR" sz="1300" dirty="0" smtClean="0"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arenR"/>
            </a:pP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프로젝트 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행 클릭 </a:t>
            </a:r>
            <a:r>
              <a:rPr lang="ko-KR" altLang="en-US" sz="1300" dirty="0" smtClean="0">
                <a:latin typeface="나눔스퀘어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해당 프로젝트의 정보 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dialog 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호출 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(Ajax)</a:t>
            </a:r>
          </a:p>
          <a:p>
            <a:pPr marL="228600" indent="-228600">
              <a:buFontTx/>
              <a:buAutoNum type="arabicParenR"/>
            </a:pP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0638" y="1186828"/>
            <a:ext cx="5128053" cy="3745008"/>
            <a:chOff x="6606746" y="2702011"/>
            <a:chExt cx="3995351" cy="321181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746" y="2702011"/>
              <a:ext cx="3995351" cy="3196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6606746" y="2702011"/>
              <a:ext cx="3995351" cy="3211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39" y="1186828"/>
            <a:ext cx="3486884" cy="10621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30" y="2744345"/>
            <a:ext cx="3437237" cy="921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72" y="4835611"/>
            <a:ext cx="3412457" cy="16162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03" y="3696949"/>
            <a:ext cx="3341602" cy="10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9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000833" y="1573055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4372" y="1183445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차트 34"/>
          <p:cNvGraphicFramePr/>
          <p:nvPr>
            <p:extLst>
              <p:ext uri="{D42A27DB-BD31-4B8C-83A1-F6EECF244321}">
                <p14:modId xmlns:p14="http://schemas.microsoft.com/office/powerpoint/2010/main" val="1063753515"/>
              </p:ext>
            </p:extLst>
          </p:nvPr>
        </p:nvGraphicFramePr>
        <p:xfrm>
          <a:off x="1024372" y="1960693"/>
          <a:ext cx="2626061" cy="1702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6" name="차트 35"/>
          <p:cNvGraphicFramePr/>
          <p:nvPr>
            <p:extLst>
              <p:ext uri="{D42A27DB-BD31-4B8C-83A1-F6EECF244321}">
                <p14:modId xmlns:p14="http://schemas.microsoft.com/office/powerpoint/2010/main" val="3032815061"/>
              </p:ext>
            </p:extLst>
          </p:nvPr>
        </p:nvGraphicFramePr>
        <p:xfrm>
          <a:off x="1024372" y="3967864"/>
          <a:ext cx="2626061" cy="1579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066707" y="1692633"/>
            <a:ext cx="25572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현황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4372" y="3642540"/>
            <a:ext cx="1371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현황</a:t>
            </a: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5403501" y="1603865"/>
            <a:ext cx="2649600" cy="105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27040" y="1214255"/>
            <a:ext cx="26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62534" y="1764552"/>
            <a:ext cx="253153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현황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gantt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chart)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49137"/>
              </p:ext>
            </p:extLst>
          </p:nvPr>
        </p:nvGraphicFramePr>
        <p:xfrm>
          <a:off x="5511237" y="2478167"/>
          <a:ext cx="2520542" cy="34695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131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25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6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프로젝트명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PM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시작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진행율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프로젝트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김피엠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2020-05-05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20%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프로젝트</a:t>
                      </a:r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박피엠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2020-07-01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0%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662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7689712" y="1803796"/>
            <a:ext cx="2856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524557" y="2150408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Quater</a:t>
            </a:r>
            <a:endParaRPr lang="ko-KR" altLang="en-US" sz="800" dirty="0"/>
          </a:p>
        </p:txBody>
      </p:sp>
      <p:sp>
        <p:nvSpPr>
          <p:cNvPr id="48" name="직사각형 47"/>
          <p:cNvSpPr/>
          <p:nvPr/>
        </p:nvSpPr>
        <p:spPr>
          <a:xfrm>
            <a:off x="6066421" y="2150408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Month</a:t>
            </a:r>
            <a:endParaRPr lang="ko-KR" altLang="en-US" sz="800" dirty="0"/>
          </a:p>
        </p:txBody>
      </p:sp>
      <p:sp>
        <p:nvSpPr>
          <p:cNvPr id="49" name="직사각형 48"/>
          <p:cNvSpPr/>
          <p:nvPr/>
        </p:nvSpPr>
        <p:spPr>
          <a:xfrm>
            <a:off x="6602576" y="2150405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Week</a:t>
            </a:r>
            <a:endParaRPr lang="ko-KR" altLang="en-US" sz="800" dirty="0"/>
          </a:p>
        </p:txBody>
      </p:sp>
      <p:sp>
        <p:nvSpPr>
          <p:cNvPr id="50" name="직사각형 49"/>
          <p:cNvSpPr/>
          <p:nvPr/>
        </p:nvSpPr>
        <p:spPr>
          <a:xfrm>
            <a:off x="7139712" y="2150406"/>
            <a:ext cx="477081" cy="239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Day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297826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Dashboard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48DC20FB-B5DD-49FD-A739-0254F54D7C87}"/>
              </a:ext>
            </a:extLst>
          </p:cNvPr>
          <p:cNvGrpSpPr/>
          <p:nvPr/>
        </p:nvGrpSpPr>
        <p:grpSpPr>
          <a:xfrm>
            <a:off x="210595" y="938628"/>
            <a:ext cx="2800800" cy="5181600"/>
            <a:chOff x="996960" y="1212742"/>
            <a:chExt cx="2800800" cy="5181600"/>
          </a:xfrm>
        </p:grpSpPr>
        <p:sp>
          <p:nvSpPr>
            <p:cNvPr id="23" name="모서리가 둥근 직사각형 14">
              <a:extLst>
                <a:ext uri="{FF2B5EF4-FFF2-40B4-BE49-F238E27FC236}">
                  <a16:creationId xmlns="" xmlns:a16="http://schemas.microsoft.com/office/drawing/2014/main" id="{F04DAD1F-566E-4379-84E6-8DE94E5B8485}"/>
                </a:ext>
              </a:extLst>
            </p:cNvPr>
            <p:cNvSpPr/>
            <p:nvPr/>
          </p:nvSpPr>
          <p:spPr>
            <a:xfrm>
              <a:off x="996960" y="1212742"/>
              <a:ext cx="2800800" cy="5181600"/>
            </a:xfrm>
            <a:prstGeom prst="roundRect">
              <a:avLst>
                <a:gd name="adj" fmla="val 74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7F5E0210-9099-42A6-B166-5DFF2D0D508C}"/>
                </a:ext>
              </a:extLst>
            </p:cNvPr>
            <p:cNvSpPr/>
            <p:nvPr/>
          </p:nvSpPr>
          <p:spPr>
            <a:xfrm>
              <a:off x="1069383" y="1467240"/>
              <a:ext cx="2649600" cy="4723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모서리가 둥근 직사각형 21">
              <a:extLst>
                <a:ext uri="{FF2B5EF4-FFF2-40B4-BE49-F238E27FC236}">
                  <a16:creationId xmlns="" xmlns:a16="http://schemas.microsoft.com/office/drawing/2014/main" id="{35C65E30-8A87-4934-B993-9632827FBF73}"/>
                </a:ext>
              </a:extLst>
            </p:cNvPr>
            <p:cNvSpPr/>
            <p:nvPr/>
          </p:nvSpPr>
          <p:spPr>
            <a:xfrm>
              <a:off x="2037596" y="1304762"/>
              <a:ext cx="682912" cy="7045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48DC20FB-B5DD-49FD-A739-0254F54D7C87}"/>
              </a:ext>
            </a:extLst>
          </p:cNvPr>
          <p:cNvGrpSpPr/>
          <p:nvPr/>
        </p:nvGrpSpPr>
        <p:grpSpPr>
          <a:xfrm>
            <a:off x="3210334" y="938628"/>
            <a:ext cx="2800800" cy="5181600"/>
            <a:chOff x="996960" y="1212742"/>
            <a:chExt cx="2800800" cy="5181600"/>
          </a:xfrm>
        </p:grpSpPr>
        <p:sp>
          <p:nvSpPr>
            <p:cNvPr id="27" name="모서리가 둥근 직사각형 14">
              <a:extLst>
                <a:ext uri="{FF2B5EF4-FFF2-40B4-BE49-F238E27FC236}">
                  <a16:creationId xmlns="" xmlns:a16="http://schemas.microsoft.com/office/drawing/2014/main" id="{F04DAD1F-566E-4379-84E6-8DE94E5B8485}"/>
                </a:ext>
              </a:extLst>
            </p:cNvPr>
            <p:cNvSpPr/>
            <p:nvPr/>
          </p:nvSpPr>
          <p:spPr>
            <a:xfrm>
              <a:off x="996960" y="1212742"/>
              <a:ext cx="2800800" cy="5181600"/>
            </a:xfrm>
            <a:prstGeom prst="roundRect">
              <a:avLst>
                <a:gd name="adj" fmla="val 74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7F5E0210-9099-42A6-B166-5DFF2D0D508C}"/>
                </a:ext>
              </a:extLst>
            </p:cNvPr>
            <p:cNvSpPr/>
            <p:nvPr/>
          </p:nvSpPr>
          <p:spPr>
            <a:xfrm>
              <a:off x="1069383" y="1467240"/>
              <a:ext cx="2649600" cy="4723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모서리가 둥근 직사각형 21">
              <a:extLst>
                <a:ext uri="{FF2B5EF4-FFF2-40B4-BE49-F238E27FC236}">
                  <a16:creationId xmlns="" xmlns:a16="http://schemas.microsoft.com/office/drawing/2014/main" id="{35C65E30-8A87-4934-B993-9632827FBF73}"/>
                </a:ext>
              </a:extLst>
            </p:cNvPr>
            <p:cNvSpPr/>
            <p:nvPr/>
          </p:nvSpPr>
          <p:spPr>
            <a:xfrm>
              <a:off x="2037596" y="1304762"/>
              <a:ext cx="682912" cy="7045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48DC20FB-B5DD-49FD-A739-0254F54D7C87}"/>
              </a:ext>
            </a:extLst>
          </p:cNvPr>
          <p:cNvGrpSpPr/>
          <p:nvPr/>
        </p:nvGrpSpPr>
        <p:grpSpPr>
          <a:xfrm>
            <a:off x="6202312" y="938628"/>
            <a:ext cx="2800800" cy="5181600"/>
            <a:chOff x="996960" y="1212742"/>
            <a:chExt cx="2800800" cy="5181600"/>
          </a:xfrm>
        </p:grpSpPr>
        <p:sp>
          <p:nvSpPr>
            <p:cNvPr id="31" name="모서리가 둥근 직사각형 14">
              <a:extLst>
                <a:ext uri="{FF2B5EF4-FFF2-40B4-BE49-F238E27FC236}">
                  <a16:creationId xmlns="" xmlns:a16="http://schemas.microsoft.com/office/drawing/2014/main" id="{F04DAD1F-566E-4379-84E6-8DE94E5B8485}"/>
                </a:ext>
              </a:extLst>
            </p:cNvPr>
            <p:cNvSpPr/>
            <p:nvPr/>
          </p:nvSpPr>
          <p:spPr>
            <a:xfrm>
              <a:off x="996960" y="1212742"/>
              <a:ext cx="2800800" cy="5181600"/>
            </a:xfrm>
            <a:prstGeom prst="roundRect">
              <a:avLst>
                <a:gd name="adj" fmla="val 74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7F5E0210-9099-42A6-B166-5DFF2D0D508C}"/>
                </a:ext>
              </a:extLst>
            </p:cNvPr>
            <p:cNvSpPr/>
            <p:nvPr/>
          </p:nvSpPr>
          <p:spPr>
            <a:xfrm>
              <a:off x="1069383" y="1467240"/>
              <a:ext cx="2649600" cy="4723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21">
              <a:extLst>
                <a:ext uri="{FF2B5EF4-FFF2-40B4-BE49-F238E27FC236}">
                  <a16:creationId xmlns="" xmlns:a16="http://schemas.microsoft.com/office/drawing/2014/main" id="{35C65E30-8A87-4934-B993-9632827FBF73}"/>
                </a:ext>
              </a:extLst>
            </p:cNvPr>
            <p:cNvSpPr/>
            <p:nvPr/>
          </p:nvSpPr>
          <p:spPr>
            <a:xfrm>
              <a:off x="2037596" y="1304762"/>
              <a:ext cx="682912" cy="7045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" y="1193126"/>
            <a:ext cx="2649600" cy="472333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36" y="1193126"/>
            <a:ext cx="2649600" cy="472333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67" y="1193126"/>
            <a:ext cx="2661890" cy="47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39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FA3DBC0-2B4F-4451-B79A-3F740E4E701C}"/>
              </a:ext>
            </a:extLst>
          </p:cNvPr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0D393AD-BD4F-482C-B3D1-D9AE91D7A03E}"/>
              </a:ext>
            </a:extLst>
          </p:cNvPr>
          <p:cNvSpPr txBox="1"/>
          <p:nvPr/>
        </p:nvSpPr>
        <p:spPr>
          <a:xfrm>
            <a:off x="287867" y="829508"/>
            <a:ext cx="4380738" cy="79731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Mybatis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824C86F-1FC1-436B-8EDF-C9B7E9AA256E}"/>
              </a:ext>
            </a:extLst>
          </p:cNvPr>
          <p:cNvSpPr txBox="1"/>
          <p:nvPr/>
        </p:nvSpPr>
        <p:spPr>
          <a:xfrm>
            <a:off x="361950" y="2108229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Mybatis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개념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7CFBA8A-6208-432D-8E6A-7C1946F9AFC8}"/>
              </a:ext>
            </a:extLst>
          </p:cNvPr>
          <p:cNvSpPr txBox="1"/>
          <p:nvPr/>
        </p:nvSpPr>
        <p:spPr>
          <a:xfrm>
            <a:off x="361950" y="4215158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Mybatis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기본구조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641A908-28F7-4FE8-A24C-2413C011D785}"/>
              </a:ext>
            </a:extLst>
          </p:cNvPr>
          <p:cNvSpPr txBox="1"/>
          <p:nvPr/>
        </p:nvSpPr>
        <p:spPr>
          <a:xfrm>
            <a:off x="361949" y="4760705"/>
            <a:ext cx="5237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기본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Mybatis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설정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xml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파일에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사용할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VO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객체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Aliases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와 사용할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Mapper.xml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을 선언해주고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interface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메서드명과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하도록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Mapper.xml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문을 작성하고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Service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단에 연결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067E4FA-97BB-4CF2-8ED8-FB0C35FFADD1}"/>
              </a:ext>
            </a:extLst>
          </p:cNvPr>
          <p:cNvSpPr txBox="1"/>
          <p:nvPr/>
        </p:nvSpPr>
        <p:spPr>
          <a:xfrm>
            <a:off x="361950" y="2652017"/>
            <a:ext cx="69109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자바의 관계형 데이터베이스 프로그래밍을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좀 더 쉽게 할 수 있게 도와주는 개발 프레임 워크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프로그램에 있는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SQL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쿼리들을 한 구성파일에 구성하여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프로그램 코드와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을 분리할 수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105750638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5733" y="596555"/>
            <a:ext cx="4216402" cy="1509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93894" y="59655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xml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385733" y="2166548"/>
            <a:ext cx="4216402" cy="1153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93894" y="2166548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85733" y="3393989"/>
            <a:ext cx="4216402" cy="316767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85732" y="3393989"/>
            <a:ext cx="1339641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dashboard.java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페이지명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세부타이틀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0" y="1126068"/>
            <a:ext cx="2809947" cy="5033162"/>
          </a:xfrm>
          <a:prstGeom prst="rect">
            <a:avLst/>
          </a:prstGeom>
        </p:spPr>
      </p:pic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4547716" y="981860"/>
            <a:ext cx="3288080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&lt;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com.github.mikephil.charting.charts.BarChart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:layout_marginTop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="20dp"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="@+id/barchart"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:layout_width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="400dp"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android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:layout_height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="400dp"</a:t>
            </a:r>
            <a:b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/&gt;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57" y="2580101"/>
            <a:ext cx="4053949" cy="671721"/>
          </a:xfrm>
          <a:prstGeom prst="rect">
            <a:avLst/>
          </a:prstGeom>
          <a:ln>
            <a:noFill/>
          </a:ln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4418719" y="3749978"/>
            <a:ext cx="4102187" cy="16312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Gson gson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Gson();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ProjectList project = gson.fromJson(response, ProjectList.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class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ArrayList&lt;Project&gt; pro = project.getPlist();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ArrayList&lt;BarEntry&gt; entries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ArrayList&lt;&gt;();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for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(Project p:pro){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   entries.add(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BarEntry(p.getCnt()-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, p.getCount()));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}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4393894" y="5451539"/>
            <a:ext cx="3990231" cy="1015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000" dirty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BarDataSet barDataSet = </a:t>
            </a:r>
            <a:r>
              <a:rPr kumimoji="1" lang="ko-KR" altLang="ko-KR" sz="1000" b="1" dirty="0">
                <a:solidFill>
                  <a:srgbClr val="00008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dirty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BarDataSet(entries , </a:t>
            </a:r>
            <a:r>
              <a:rPr kumimoji="1" lang="ko-KR" altLang="ko-KR" sz="1000" b="1" dirty="0">
                <a:solidFill>
                  <a:srgbClr val="008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"Inducesmile</a:t>
            </a:r>
            <a:r>
              <a:rPr kumimoji="1" lang="ko-KR" altLang="ko-KR" sz="1000" b="1" dirty="0" smtClean="0">
                <a:solidFill>
                  <a:srgbClr val="008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"</a:t>
            </a:r>
            <a:r>
              <a:rPr kumimoji="1" lang="ko-KR" altLang="ko-KR" sz="1000" dirty="0" smtClean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BarData barData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BarData(barDataSet);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XAxis xAxis2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barChart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.getXAxis();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000" b="1" dirty="0">
                <a:solidFill>
                  <a:srgbClr val="660E7A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barChart</a:t>
            </a:r>
            <a:r>
              <a:rPr kumimoji="1" lang="ko-KR" altLang="ko-KR" sz="1000" dirty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.setData(barData</a:t>
            </a:r>
            <a:r>
              <a:rPr kumimoji="1" lang="ko-KR" altLang="ko-KR" sz="1000" dirty="0" smtClean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);</a:t>
            </a:r>
            <a:endParaRPr kumimoji="1" lang="en-US" altLang="ko-KR" sz="1000" dirty="0" smtClean="0">
              <a:solidFill>
                <a:srgbClr val="000000"/>
              </a:solidFill>
              <a:latin typeface="굴림체" pitchFamily="49" charset="-127"/>
              <a:ea typeface="굴림체" pitchFamily="49" charset="-127"/>
              <a:cs typeface="굴림" pitchFamily="50" charset="-127"/>
            </a:endParaRPr>
          </a:p>
          <a:p>
            <a:pPr lvl="0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000" b="1" dirty="0">
                <a:solidFill>
                  <a:srgbClr val="660E7A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barChart</a:t>
            </a:r>
            <a:r>
              <a:rPr kumimoji="1" lang="ko-KR" altLang="ko-KR" sz="1000" dirty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.invalidate</a:t>
            </a:r>
            <a:r>
              <a:rPr kumimoji="1" lang="ko-KR" altLang="ko-KR" sz="1000" dirty="0" smtClean="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  <a:cs typeface="굴림" pitchFamily="50" charset="-127"/>
              </a:rPr>
              <a:t>();</a:t>
            </a:r>
            <a:endParaRPr kumimoji="1" lang="ko-KR" altLang="ko-KR" sz="10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4175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통합테스트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666DD3FC-E30D-4742-94E7-2E2B2BB17F2D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3590AF78-BBD7-4592-9C4C-B6B9F401D924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539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73553" y="390222"/>
            <a:ext cx="3396891" cy="643423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통합테스트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7867" y="990132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8094" y="1111493"/>
            <a:ext cx="274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단위테스트와 통합테스트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8094" y="1607820"/>
            <a:ext cx="72929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단위테스트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하나의 기능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모듈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을 테스트하거나 여러 기능이 제공되는 하나의 웹 화면을 테스트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통합 테스트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단위테스트를 마친 전체 기능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전체 웹 서비스를 테스트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                         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서로 관련이 있는 기능 또는 화면을 테스트 해야 함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28094" y="2206147"/>
            <a:ext cx="7292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통합 테스트 방식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각 프로젝트를 진행한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3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개조가 서로의 프로젝트를 테스트 하였음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7867" y="2484316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28094" y="2605677"/>
            <a:ext cx="274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준비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28094" y="2998148"/>
            <a:ext cx="7292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통합테스트 시나리오 작성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테스트할 파트의 테스트 내용과 담당자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테스트 시 필요한 데이터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기대결과 로 구성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1"/>
          <a:stretch/>
        </p:blipFill>
        <p:spPr>
          <a:xfrm>
            <a:off x="942921" y="3572443"/>
            <a:ext cx="7258157" cy="1468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/>
          <p:cNvSpPr txBox="1"/>
          <p:nvPr/>
        </p:nvSpPr>
        <p:spPr>
          <a:xfrm>
            <a:off x="1028094" y="5185410"/>
            <a:ext cx="7292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테스트 결과 입력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기대결과에 대한 결과체크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(O/X)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와 오류내용을 입력한 비고란 구성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테스트 이후 오류 처리결과를 입력할 처리결과란 구성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680"/>
          <a:stretch/>
        </p:blipFill>
        <p:spPr>
          <a:xfrm>
            <a:off x="942922" y="5795010"/>
            <a:ext cx="7258156" cy="838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43CA139-9767-4323-A066-5D7659024DAC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17550757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1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7867" y="640276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8094" y="761637"/>
            <a:ext cx="274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결과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28094" y="1154108"/>
            <a:ext cx="7292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테스트 결과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약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20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개의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오류 또는 개선사항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발견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테스트 후 오류들을 체크하여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오류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모두 처리 완료 및 개선사항 일부 수용하여 수정처리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7867" y="1661719"/>
            <a:ext cx="74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8094" y="1783080"/>
            <a:ext cx="274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오류와 처리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28094" y="2215717"/>
            <a:ext cx="7292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20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개의 오류 중 대표적인 </a:t>
            </a: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개의 오류와 그에 대한 처리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3182399"/>
            <a:ext cx="8651241" cy="324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287867" y="2927512"/>
            <a:ext cx="5899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프로젝트 </a:t>
            </a:r>
            <a:r>
              <a:rPr lang="en-US" altLang="ko-KR" sz="1000" dirty="0">
                <a:solidFill>
                  <a:srgbClr val="C00000"/>
                </a:solidFill>
              </a:rPr>
              <a:t>– </a:t>
            </a:r>
            <a:r>
              <a:rPr lang="ko-KR" altLang="en-US" sz="1000" dirty="0">
                <a:solidFill>
                  <a:srgbClr val="C00000"/>
                </a:solidFill>
              </a:rPr>
              <a:t>업무관리 페이지에서 </a:t>
            </a:r>
            <a:r>
              <a:rPr lang="ko-KR" altLang="en-US" sz="1000" dirty="0" err="1">
                <a:solidFill>
                  <a:srgbClr val="C00000"/>
                </a:solidFill>
              </a:rPr>
              <a:t>간트차트로</a:t>
            </a:r>
            <a:r>
              <a:rPr lang="ko-KR" altLang="en-US" sz="1000" dirty="0">
                <a:solidFill>
                  <a:srgbClr val="C00000"/>
                </a:solidFill>
              </a:rPr>
              <a:t> 업무를 추가할 때 필수항목 입력 유효성 체크 누락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28095" y="2536064"/>
            <a:ext cx="7292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1) </a:t>
            </a:r>
            <a:r>
              <a:rPr lang="ko-KR" altLang="en-US" sz="13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유효성 체크 오류 내용 </a:t>
            </a:r>
            <a:endParaRPr lang="en-US" altLang="ko-KR" sz="13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3685319"/>
            <a:ext cx="4522451" cy="298980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22" y="5360079"/>
            <a:ext cx="3221163" cy="131504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898" y="3619211"/>
            <a:ext cx="2393473" cy="305590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628900" y="3685319"/>
            <a:ext cx="218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필수 항목의 </a:t>
            </a:r>
            <a:r>
              <a:rPr lang="ko-KR" altLang="en-US" sz="1000" dirty="0" err="1">
                <a:solidFill>
                  <a:srgbClr val="C00000"/>
                </a:solidFill>
              </a:rPr>
              <a:t>입력값이</a:t>
            </a:r>
            <a:r>
              <a:rPr lang="ko-KR" altLang="en-US" sz="1000" dirty="0">
                <a:solidFill>
                  <a:srgbClr val="C00000"/>
                </a:solidFill>
              </a:rPr>
              <a:t> 공백이 아닐 때 </a:t>
            </a:r>
            <a:r>
              <a:rPr lang="en-US" altLang="ko-KR" sz="1000" dirty="0" err="1">
                <a:solidFill>
                  <a:srgbClr val="C00000"/>
                </a:solidFill>
              </a:rPr>
              <a:t>ajax</a:t>
            </a:r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ko-KR" altLang="en-US" sz="1000" dirty="0">
                <a:solidFill>
                  <a:srgbClr val="C00000"/>
                </a:solidFill>
              </a:rPr>
              <a:t>데이터 전송 처리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90369" y="4959969"/>
            <a:ext cx="218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err="1">
                <a:solidFill>
                  <a:srgbClr val="C00000"/>
                </a:solidFill>
              </a:rPr>
              <a:t>입력값이</a:t>
            </a:r>
            <a:r>
              <a:rPr lang="ko-KR" altLang="en-US" sz="1000" dirty="0">
                <a:solidFill>
                  <a:srgbClr val="C00000"/>
                </a:solidFill>
              </a:rPr>
              <a:t> 공백일 때 </a:t>
            </a:r>
            <a:r>
              <a:rPr lang="ko-KR" altLang="en-US" sz="1000" dirty="0" err="1">
                <a:solidFill>
                  <a:srgbClr val="C00000"/>
                </a:solidFill>
              </a:rPr>
              <a:t>알림창과</a:t>
            </a:r>
            <a:endParaRPr lang="en-US" altLang="ko-KR" sz="1000" dirty="0">
              <a:solidFill>
                <a:srgbClr val="C00000"/>
              </a:solidFill>
            </a:endParaRPr>
          </a:p>
          <a:p>
            <a:pPr algn="r"/>
            <a:r>
              <a:rPr lang="ko-KR" altLang="en-US" sz="1000" dirty="0">
                <a:solidFill>
                  <a:srgbClr val="C00000"/>
                </a:solidFill>
              </a:rPr>
              <a:t>해당 </a:t>
            </a:r>
            <a:r>
              <a:rPr lang="ko-KR" altLang="en-US" sz="1000" dirty="0" err="1">
                <a:solidFill>
                  <a:srgbClr val="C00000"/>
                </a:solidFill>
              </a:rPr>
              <a:t>입력폼</a:t>
            </a:r>
            <a:r>
              <a:rPr lang="ko-KR" altLang="en-US" sz="1000" dirty="0">
                <a:solidFill>
                  <a:srgbClr val="C00000"/>
                </a:solidFill>
              </a:rPr>
              <a:t> 포커스 처리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39482" y="3641420"/>
            <a:ext cx="218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C00000"/>
                </a:solidFill>
              </a:rPr>
              <a:t>다이얼로그에 </a:t>
            </a:r>
            <a:endParaRPr lang="en-US" altLang="ko-KR" sz="1000" dirty="0">
              <a:solidFill>
                <a:srgbClr val="C00000"/>
              </a:solidFill>
            </a:endParaRPr>
          </a:p>
          <a:p>
            <a:pPr algn="r"/>
            <a:r>
              <a:rPr lang="ko-KR" altLang="en-US" sz="1000" dirty="0">
                <a:solidFill>
                  <a:srgbClr val="C00000"/>
                </a:solidFill>
              </a:rPr>
              <a:t>필수항목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6DA6567-88C0-4269-88EF-0B1B291A951B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42168708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1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970446"/>
            <a:ext cx="8651241" cy="787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287867" y="724225"/>
            <a:ext cx="8651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내 업무 </a:t>
            </a:r>
            <a:r>
              <a:rPr lang="en-US" altLang="ko-KR" sz="1000" dirty="0">
                <a:solidFill>
                  <a:srgbClr val="C00000"/>
                </a:solidFill>
              </a:rPr>
              <a:t>– </a:t>
            </a:r>
            <a:r>
              <a:rPr lang="ko-KR" altLang="en-US" sz="1000" dirty="0">
                <a:solidFill>
                  <a:srgbClr val="C00000"/>
                </a:solidFill>
              </a:rPr>
              <a:t>업무상세 </a:t>
            </a:r>
            <a:r>
              <a:rPr lang="en-US" altLang="ko-KR" sz="1000" dirty="0">
                <a:solidFill>
                  <a:srgbClr val="C00000"/>
                </a:solidFill>
              </a:rPr>
              <a:t>-  </a:t>
            </a:r>
            <a:r>
              <a:rPr lang="ko-KR" altLang="en-US" sz="1000" dirty="0">
                <a:solidFill>
                  <a:srgbClr val="C00000"/>
                </a:solidFill>
              </a:rPr>
              <a:t>분할업무  업로드에서 진행률 입력부분이 음수 또는 앞에 </a:t>
            </a:r>
            <a:r>
              <a:rPr lang="en-US" altLang="ko-KR" sz="1000" dirty="0">
                <a:solidFill>
                  <a:srgbClr val="C00000"/>
                </a:solidFill>
              </a:rPr>
              <a:t>0</a:t>
            </a:r>
            <a:r>
              <a:rPr lang="ko-KR" altLang="en-US" sz="1000" dirty="0">
                <a:solidFill>
                  <a:srgbClr val="C00000"/>
                </a:solidFill>
              </a:rPr>
              <a:t>이 들어가는 숫자가 들어갈 경우 오류</a:t>
            </a:r>
            <a:r>
              <a:rPr lang="en-US" altLang="ko-KR" sz="1000" dirty="0">
                <a:solidFill>
                  <a:srgbClr val="C00000"/>
                </a:solidFill>
              </a:rPr>
              <a:t>/10%</a:t>
            </a:r>
            <a:r>
              <a:rPr lang="ko-KR" altLang="en-US" sz="1000" dirty="0">
                <a:solidFill>
                  <a:srgbClr val="C00000"/>
                </a:solidFill>
              </a:rPr>
              <a:t>단위 입력 안내 필요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1"/>
          <a:stretch/>
        </p:blipFill>
        <p:spPr>
          <a:xfrm>
            <a:off x="449580" y="1950720"/>
            <a:ext cx="5836920" cy="605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2792730"/>
            <a:ext cx="5173980" cy="38414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68" y="3463792"/>
            <a:ext cx="2247900" cy="24993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43908" y="2792730"/>
            <a:ext cx="2518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진행률이 공백이 아니고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숫자이고</a:t>
            </a:r>
            <a:r>
              <a:rPr lang="en-US" altLang="ko-KR" sz="1000" dirty="0">
                <a:solidFill>
                  <a:srgbClr val="C00000"/>
                </a:solidFill>
              </a:rPr>
              <a:t>,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0 </a:t>
            </a:r>
            <a:r>
              <a:rPr lang="ko-KR" altLang="en-US" sz="1000" dirty="0">
                <a:solidFill>
                  <a:srgbClr val="C00000"/>
                </a:solidFill>
              </a:rPr>
              <a:t>이상 </a:t>
            </a:r>
            <a:r>
              <a:rPr lang="en-US" altLang="ko-KR" sz="1000" dirty="0">
                <a:solidFill>
                  <a:srgbClr val="C00000"/>
                </a:solidFill>
              </a:rPr>
              <a:t>100 </a:t>
            </a:r>
            <a:r>
              <a:rPr lang="ko-KR" altLang="en-US" sz="1000" dirty="0">
                <a:solidFill>
                  <a:srgbClr val="C00000"/>
                </a:solidFill>
              </a:rPr>
              <a:t>이하일 때 </a:t>
            </a:r>
            <a:r>
              <a:rPr lang="en-US" altLang="ko-KR" sz="1000" dirty="0" err="1">
                <a:solidFill>
                  <a:srgbClr val="C00000"/>
                </a:solidFill>
              </a:rPr>
              <a:t>ajax</a:t>
            </a:r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ko-KR" altLang="en-US" sz="1000" dirty="0">
                <a:solidFill>
                  <a:srgbClr val="C00000"/>
                </a:solidFill>
              </a:rPr>
              <a:t>입력 처리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14469" y="5963152"/>
            <a:ext cx="2247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C00000"/>
                </a:solidFill>
              </a:rPr>
              <a:t>필수 항목  표시 및 데이터 입력 안내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AA50959-5664-4828-A6C0-72427B9E0FD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11013149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1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8095" y="683813"/>
            <a:ext cx="69910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err="1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페이지네이션과</a:t>
            </a:r>
            <a:r>
              <a:rPr lang="ko-KR" altLang="en-US" sz="13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 검색기능 충돌 오류</a:t>
            </a:r>
            <a:endParaRPr lang="en-US" altLang="ko-KR" sz="13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5" y="1011147"/>
            <a:ext cx="6991004" cy="2238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902035" y="1006252"/>
            <a:ext cx="1759615" cy="215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07229" y="3033799"/>
            <a:ext cx="1022466" cy="1995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386436" y="2734541"/>
            <a:ext cx="0" cy="29925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8095" y="3361069"/>
            <a:ext cx="6991004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검색어를</a:t>
            </a:r>
            <a:r>
              <a:rPr lang="ko-KR" altLang="en-US" sz="13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친뒤</a:t>
            </a:r>
            <a:r>
              <a:rPr lang="ko-KR" altLang="en-US" sz="13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결과창</a:t>
            </a:r>
            <a:r>
              <a:rPr lang="ko-KR" altLang="en-US" sz="13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이후 다른 페이지를 누르면 </a:t>
            </a:r>
            <a:r>
              <a:rPr lang="ko-KR" altLang="en-US" sz="13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페이징이</a:t>
            </a:r>
            <a:r>
              <a:rPr lang="ko-KR" altLang="en-US" sz="13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풀리는 오류발생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5" y="3739620"/>
            <a:ext cx="6991004" cy="2897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6201295" y="3739621"/>
            <a:ext cx="1817804" cy="253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61" y="2460704"/>
            <a:ext cx="4911781" cy="257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6E95908-9E08-4FCA-A5CD-5E7B591CCD77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3165094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1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1920" y="1457834"/>
            <a:ext cx="7292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2) </a:t>
            </a:r>
            <a:r>
              <a:rPr lang="ko-KR" altLang="en-US" sz="1300" dirty="0" err="1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페이지네이션과</a:t>
            </a:r>
            <a:r>
              <a:rPr lang="ko-KR" altLang="en-US" sz="13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 검색기능 충돌 오류</a:t>
            </a:r>
            <a:endParaRPr lang="en-US" altLang="ko-KR" sz="13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510261" y="3610841"/>
            <a:ext cx="0" cy="29925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93676" y="2540609"/>
            <a:ext cx="620429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</a:rPr>
              <a:t>Value=“${param.name}” </a:t>
            </a:r>
            <a:r>
              <a:rPr lang="ko-KR" altLang="en-US" sz="1000" dirty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</a:rPr>
              <a:t>값을 줘서 항상 검색 값이 유지되도록 오류 처리</a:t>
            </a:r>
            <a:r>
              <a:rPr lang="en-US" altLang="ko-KR" sz="1000" dirty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</a:rPr>
              <a:t>.</a:t>
            </a:r>
            <a:endParaRPr lang="ko-KR" altLang="en-US" sz="1000" dirty="0">
              <a:solidFill>
                <a:srgbClr val="C00000"/>
              </a:solidFill>
              <a:latin typeface="Arial Unicode MS" pitchFamily="50" charset="-127"/>
              <a:ea typeface="Arial Unicode MS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20" y="1894721"/>
            <a:ext cx="6633555" cy="466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849907" y="1910915"/>
            <a:ext cx="1935568" cy="1995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34" y="2965928"/>
            <a:ext cx="6711054" cy="26395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6084050" y="2956031"/>
            <a:ext cx="1781738" cy="343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EF10FF2-6B02-4FFB-804E-598E726A568C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35910479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428"/>
            <a:ext cx="9144000" cy="32035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2990"/>
            <a:ext cx="9144000" cy="29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940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4843604" y="287866"/>
            <a:ext cx="40125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38"/>
            <a:ext cx="9144000" cy="326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5952"/>
            <a:ext cx="9144000" cy="28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60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353"/>
            <a:ext cx="9144000" cy="21391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8135"/>
            <a:ext cx="9144000" cy="2034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4843604" y="287866"/>
            <a:ext cx="40125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27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895886A0-F917-4469-A19E-79FFE552CE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361D2CF-048D-4CDD-A0D0-DE140C974625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58054AF-0325-4253-8DA5-7B9A0E9EAA2F}"/>
              </a:ext>
            </a:extLst>
          </p:cNvPr>
          <p:cNvSpPr txBox="1"/>
          <p:nvPr/>
        </p:nvSpPr>
        <p:spPr>
          <a:xfrm>
            <a:off x="167209" y="898899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사용한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Mybatis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7" y="1599005"/>
            <a:ext cx="3463714" cy="1423598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3" y="3031070"/>
            <a:ext cx="4208778" cy="2218266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361250"/>
            <a:ext cx="5257799" cy="1661353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902530" y="1353225"/>
            <a:ext cx="3583868" cy="379240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Container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에 공통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xml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파일을 선언 하고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될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패키지의 위치를 지정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397" y="1352783"/>
            <a:ext cx="3463714" cy="246221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000" dirty="0" err="1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Mybatis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패키지 구조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1070"/>
            <a:ext cx="4512732" cy="3328548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599264" y="6112416"/>
            <a:ext cx="2142068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공통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xml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파일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(spring.xml)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41331" y="5249336"/>
            <a:ext cx="4208779" cy="1107996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공통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xml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에서 사용할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VO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클래스의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alias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를 지정해주고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  사용할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Mapper.xml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파일을 선언해준다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- mapper.xml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파일에서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namespace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를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할       </a:t>
            </a:r>
            <a:endParaRPr lang="en-US" altLang="ko-KR" sz="11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 Repository 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클래스로 지정해주고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각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SQL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문에서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id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값에 </a:t>
            </a:r>
            <a:endParaRPr lang="en-US" altLang="ko-KR" sz="11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 Repository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에 있는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 interface </a:t>
            </a:r>
            <a:r>
              <a:rPr lang="ko-KR" altLang="en-US" sz="1100" dirty="0" err="1">
                <a:latin typeface="나눔스퀘어 Bold" pitchFamily="50" charset="-127"/>
                <a:ea typeface="나눔스퀘어 Bold" pitchFamily="50" charset="-127"/>
              </a:rPr>
              <a:t>메서드명을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 지정 해주면 </a:t>
            </a:r>
            <a:endParaRPr lang="en-US" altLang="ko-KR" sz="11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해당 </a:t>
            </a:r>
            <a:r>
              <a:rPr lang="ko-KR" altLang="en-US" sz="1100" dirty="0" err="1">
                <a:latin typeface="나눔스퀘어 Bold" pitchFamily="50" charset="-127"/>
                <a:ea typeface="나눔스퀘어 Bold" pitchFamily="50" charset="-127"/>
              </a:rPr>
              <a:t>메서드와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mapper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문이 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된다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.   </a:t>
            </a:r>
            <a:endParaRPr lang="en-US" altLang="ko-KR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14732" y="3022603"/>
            <a:ext cx="1135377" cy="246221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Mapper.xml</a:t>
            </a:r>
            <a:endParaRPr lang="ko-KR" altLang="en-US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430C744-63B2-49F4-A60E-26221DA493D3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6427389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645"/>
            <a:ext cx="9144000" cy="4556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4843604" y="287866"/>
            <a:ext cx="40125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317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707"/>
            <a:ext cx="9144000" cy="5133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4635374" y="287866"/>
            <a:ext cx="4220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프로젝트상세 결과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6195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752"/>
            <a:ext cx="9144000" cy="4816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45963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업무결과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164"/>
            <a:ext cx="9144000" cy="49431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44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234"/>
            <a:ext cx="9144000" cy="4336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47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815"/>
            <a:ext cx="9144000" cy="4839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038662" y="287866"/>
            <a:ext cx="2817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이슈관리 결과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대시보드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032"/>
            <a:ext cx="9144000" cy="3001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335"/>
            <a:ext cx="9144000" cy="32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게시판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161"/>
            <a:ext cx="9144000" cy="5242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893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게시판 결과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747"/>
            <a:ext cx="9144000" cy="5550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484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D9478-F1F8-4C0C-A6FB-E4956D9C7F50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F2B1FD-B70F-415B-97B8-BEEEB52D91E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09 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통합테스트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사원관리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029"/>
            <a:ext cx="9144000" cy="33906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633"/>
            <a:ext cx="9144000" cy="28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0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895886A0-F917-4469-A19E-79FFE552CE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361D2CF-048D-4CDD-A0D0-DE140C974625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77" y="1438454"/>
            <a:ext cx="3759317" cy="2066071"/>
          </a:xfrm>
          <a:prstGeom prst="rect">
            <a:avLst/>
          </a:prstGeom>
          <a:solidFill>
            <a:srgbClr val="2F5597"/>
          </a:solidFill>
          <a:ln>
            <a:solidFill>
              <a:srgbClr val="2F5597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4" y="1438454"/>
            <a:ext cx="3941786" cy="2066071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201021" y="735330"/>
            <a:ext cx="8741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  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Mapping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된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Repository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의 인터페이스를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Service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에서 재정의 하고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     Controller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Model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데이터에 담아서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단으로 보내주어 데이터 내용 출력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384800" y="2471482"/>
            <a:ext cx="2658533" cy="118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61733" y="1617127"/>
            <a:ext cx="1240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인터페이스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재정의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55738" y="2573082"/>
            <a:ext cx="133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Model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데이터에 담기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6860" b="9669"/>
          <a:stretch/>
        </p:blipFill>
        <p:spPr>
          <a:xfrm>
            <a:off x="1001691" y="4097865"/>
            <a:ext cx="6754047" cy="2497667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1136400" y="4648879"/>
            <a:ext cx="6377766" cy="15910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99" y="3619499"/>
            <a:ext cx="4352155" cy="1384300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529727" y="3897810"/>
            <a:ext cx="201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Model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데이터를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el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태그로 받아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jstl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반복문을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통해 화면에 뿌려줌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30000" y="1846414"/>
            <a:ext cx="2538133" cy="118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325283" y="2530749"/>
            <a:ext cx="71238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655733" y="2590016"/>
            <a:ext cx="1058333" cy="130779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2533648" y="4951817"/>
            <a:ext cx="1132419" cy="65389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9134D78-B833-44F9-B0E6-72170F085A96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9593700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6EA6EB97-47B3-44F0-82FA-EC84107B57E6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49BCF231-4E96-45BF-99FB-E3AECB8CFB46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2058E066-3E7F-48CC-BE11-7D402FEC9D71}"/>
                </a:ext>
              </a:extLst>
            </p:cNvPr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2AAD8B-6567-4623-AA48-DD603F35EDDE}"/>
              </a:ext>
            </a:extLst>
          </p:cNvPr>
          <p:cNvSpPr txBox="1"/>
          <p:nvPr/>
        </p:nvSpPr>
        <p:spPr>
          <a:xfrm>
            <a:off x="1214845" y="2086385"/>
            <a:ext cx="6714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endParaRPr lang="ko-KR" altLang="en-US" sz="10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C69AD6BA-A98D-45B2-B224-BE962B27D88A}"/>
              </a:ext>
            </a:extLst>
          </p:cNvPr>
          <p:cNvSpPr/>
          <p:nvPr/>
        </p:nvSpPr>
        <p:spPr>
          <a:xfrm>
            <a:off x="2235924" y="3943185"/>
            <a:ext cx="4672149" cy="58330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PMS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시스템 구현 프로젝트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C743885-56A2-4B34-ADB5-1966D2A1CDE3}"/>
              </a:ext>
            </a:extLst>
          </p:cNvPr>
          <p:cNvSpPr/>
          <p:nvPr/>
        </p:nvSpPr>
        <p:spPr>
          <a:xfrm>
            <a:off x="2519892" y="418069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93581BB7-9148-45D0-BDB4-53BF3E31159C}"/>
              </a:ext>
            </a:extLst>
          </p:cNvPr>
          <p:cNvSpPr/>
          <p:nvPr/>
        </p:nvSpPr>
        <p:spPr>
          <a:xfrm>
            <a:off x="6521452" y="418069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E58AD9-A9FA-45DB-82DB-0198F1CCC67D}"/>
              </a:ext>
            </a:extLst>
          </p:cNvPr>
          <p:cNvSpPr txBox="1"/>
          <p:nvPr/>
        </p:nvSpPr>
        <p:spPr>
          <a:xfrm>
            <a:off x="316442" y="6244948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3C93398-AA8E-4DF4-B876-E2C4CDFED5B9}"/>
              </a:ext>
            </a:extLst>
          </p:cNvPr>
          <p:cNvSpPr txBox="1"/>
          <p:nvPr/>
        </p:nvSpPr>
        <p:spPr>
          <a:xfrm>
            <a:off x="5257801" y="6244947"/>
            <a:ext cx="3626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조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이윤배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임성빈 임진혁 박형준 박현주</a:t>
            </a:r>
          </a:p>
        </p:txBody>
      </p:sp>
      <p:sp>
        <p:nvSpPr>
          <p:cNvPr id="2" name="하트 1"/>
          <p:cNvSpPr/>
          <p:nvPr/>
        </p:nvSpPr>
        <p:spPr>
          <a:xfrm>
            <a:off x="7306733" y="1994815"/>
            <a:ext cx="406400" cy="321733"/>
          </a:xfrm>
          <a:prstGeom prst="hear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5E46647-2922-4EA7-81DE-59ADB9378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30700F-54CA-4A5F-93E8-2F2BA21168DA}"/>
              </a:ext>
            </a:extLst>
          </p:cNvPr>
          <p:cNvSpPr txBox="1"/>
          <p:nvPr/>
        </p:nvSpPr>
        <p:spPr>
          <a:xfrm>
            <a:off x="287867" y="903071"/>
            <a:ext cx="4380738" cy="79731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Ajax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676501" y="1992421"/>
            <a:ext cx="362509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1 ) jQuery Ajax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개념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비동기식으로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요청 값을 전송하고 응답 값을 받아온다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사용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Chart(Pie, Raider, Bar)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 들어갈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  데이터 호출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페이지 이동이나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reload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없이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비동기식으로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  Database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 조작해야 할 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	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FullCalendar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에서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일정을 추가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AB3A377-8490-4741-BD4D-D980D01DC9C9}"/>
              </a:ext>
            </a:extLst>
          </p:cNvPr>
          <p:cNvSpPr/>
          <p:nvPr/>
        </p:nvSpPr>
        <p:spPr>
          <a:xfrm>
            <a:off x="6571745" y="2290768"/>
            <a:ext cx="1901336" cy="1901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137F8FB8-F7ED-47C1-AD7B-D66B5C862AB2}"/>
              </a:ext>
            </a:extLst>
          </p:cNvPr>
          <p:cNvSpPr/>
          <p:nvPr/>
        </p:nvSpPr>
        <p:spPr>
          <a:xfrm>
            <a:off x="6571745" y="4476901"/>
            <a:ext cx="1901336" cy="1901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1647C22-25A0-44AF-8ADC-437BCAF71ED5}"/>
              </a:ext>
            </a:extLst>
          </p:cNvPr>
          <p:cNvCxnSpPr/>
          <p:nvPr/>
        </p:nvCxnSpPr>
        <p:spPr>
          <a:xfrm rot="16200000">
            <a:off x="7596633" y="2954877"/>
            <a:ext cx="0" cy="1139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46751FA5-690D-42F7-9BAD-59F82A066255}"/>
              </a:ext>
            </a:extLst>
          </p:cNvPr>
          <p:cNvCxnSpPr/>
          <p:nvPr/>
        </p:nvCxnSpPr>
        <p:spPr>
          <a:xfrm rot="16200000">
            <a:off x="7596634" y="2752222"/>
            <a:ext cx="0" cy="1139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F6F161A4-CE33-4C9D-9EF1-5CFA9CC277CA}"/>
              </a:ext>
            </a:extLst>
          </p:cNvPr>
          <p:cNvCxnSpPr/>
          <p:nvPr/>
        </p:nvCxnSpPr>
        <p:spPr>
          <a:xfrm rot="16200000">
            <a:off x="7596635" y="2549319"/>
            <a:ext cx="0" cy="1139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31310D53-359C-4578-A8FB-540D5913EFC7}"/>
              </a:ext>
            </a:extLst>
          </p:cNvPr>
          <p:cNvCxnSpPr/>
          <p:nvPr/>
        </p:nvCxnSpPr>
        <p:spPr>
          <a:xfrm rot="16200000">
            <a:off x="7596633" y="2354033"/>
            <a:ext cx="0" cy="1139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모서리가 둥근 사각형 39">
            <a:extLst>
              <a:ext uri="{FF2B5EF4-FFF2-40B4-BE49-F238E27FC236}">
                <a16:creationId xmlns="" xmlns:a16="http://schemas.microsoft.com/office/drawing/2014/main" id="{0997D022-6471-4940-A7B7-28081B8F7EC7}"/>
              </a:ext>
            </a:extLst>
          </p:cNvPr>
          <p:cNvSpPr/>
          <p:nvPr/>
        </p:nvSpPr>
        <p:spPr>
          <a:xfrm>
            <a:off x="7807276" y="3090610"/>
            <a:ext cx="228600" cy="631823"/>
          </a:xfrm>
          <a:prstGeom prst="round2SameRect">
            <a:avLst>
              <a:gd name="adj1" fmla="val 41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양쪽 모서리가 둥근 사각형 38">
            <a:extLst>
              <a:ext uri="{FF2B5EF4-FFF2-40B4-BE49-F238E27FC236}">
                <a16:creationId xmlns="" xmlns:a16="http://schemas.microsoft.com/office/drawing/2014/main" id="{7921AE81-3D04-4983-9386-90EE4B7B7CF6}"/>
              </a:ext>
            </a:extLst>
          </p:cNvPr>
          <p:cNvSpPr/>
          <p:nvPr/>
        </p:nvSpPr>
        <p:spPr>
          <a:xfrm>
            <a:off x="7477322" y="2728660"/>
            <a:ext cx="228600" cy="993773"/>
          </a:xfrm>
          <a:prstGeom prst="round2SameRect">
            <a:avLst>
              <a:gd name="adj1" fmla="val 41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양쪽 모서리가 둥근 사각형 6">
            <a:extLst>
              <a:ext uri="{FF2B5EF4-FFF2-40B4-BE49-F238E27FC236}">
                <a16:creationId xmlns="" xmlns:a16="http://schemas.microsoft.com/office/drawing/2014/main" id="{9E8E157C-3B94-42BE-BF88-5928E07B0070}"/>
              </a:ext>
            </a:extLst>
          </p:cNvPr>
          <p:cNvSpPr/>
          <p:nvPr/>
        </p:nvSpPr>
        <p:spPr>
          <a:xfrm>
            <a:off x="7147368" y="3090610"/>
            <a:ext cx="228600" cy="631823"/>
          </a:xfrm>
          <a:prstGeom prst="round2SameRect">
            <a:avLst>
              <a:gd name="adj1" fmla="val 41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D7E573B-9511-4902-9AD7-714B42517E95}"/>
              </a:ext>
            </a:extLst>
          </p:cNvPr>
          <p:cNvSpPr txBox="1"/>
          <p:nvPr/>
        </p:nvSpPr>
        <p:spPr>
          <a:xfrm>
            <a:off x="6783547" y="3435860"/>
            <a:ext cx="277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10</a:t>
            </a:r>
            <a:endParaRPr lang="ko-KR" altLang="en-US" sz="600" dirty="0">
              <a:solidFill>
                <a:schemeClr val="bg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9608BAC-2D0F-4A2D-98A4-5FD5E4D0D93A}"/>
              </a:ext>
            </a:extLst>
          </p:cNvPr>
          <p:cNvSpPr txBox="1"/>
          <p:nvPr/>
        </p:nvSpPr>
        <p:spPr>
          <a:xfrm>
            <a:off x="6783547" y="3233708"/>
            <a:ext cx="277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20</a:t>
            </a:r>
            <a:endParaRPr lang="ko-KR" altLang="en-US" sz="600" dirty="0">
              <a:solidFill>
                <a:schemeClr val="bg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9849C0C-75B5-4C96-B7B6-F90441E2BDAE}"/>
              </a:ext>
            </a:extLst>
          </p:cNvPr>
          <p:cNvSpPr txBox="1"/>
          <p:nvPr/>
        </p:nvSpPr>
        <p:spPr>
          <a:xfrm>
            <a:off x="6783547" y="3031556"/>
            <a:ext cx="277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30</a:t>
            </a:r>
            <a:endParaRPr lang="ko-KR" altLang="en-US" sz="600" dirty="0">
              <a:solidFill>
                <a:schemeClr val="bg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110B105-5391-4084-A43D-B6CA97C684AA}"/>
              </a:ext>
            </a:extLst>
          </p:cNvPr>
          <p:cNvSpPr txBox="1"/>
          <p:nvPr/>
        </p:nvSpPr>
        <p:spPr>
          <a:xfrm>
            <a:off x="6783547" y="2831612"/>
            <a:ext cx="277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40</a:t>
            </a:r>
            <a:endParaRPr lang="ko-KR" altLang="en-US" sz="600" dirty="0">
              <a:solidFill>
                <a:schemeClr val="bg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" name="모서리가 둥근 직사각형 8">
            <a:extLst>
              <a:ext uri="{FF2B5EF4-FFF2-40B4-BE49-F238E27FC236}">
                <a16:creationId xmlns="" xmlns:a16="http://schemas.microsoft.com/office/drawing/2014/main" id="{A28C8532-D372-45E5-B00E-A1F9BBBEAAC2}"/>
              </a:ext>
            </a:extLst>
          </p:cNvPr>
          <p:cNvSpPr/>
          <p:nvPr/>
        </p:nvSpPr>
        <p:spPr>
          <a:xfrm>
            <a:off x="6943123" y="4991090"/>
            <a:ext cx="1165225" cy="9525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5">
            <a:extLst>
              <a:ext uri="{FF2B5EF4-FFF2-40B4-BE49-F238E27FC236}">
                <a16:creationId xmlns="" xmlns:a16="http://schemas.microsoft.com/office/drawing/2014/main" id="{050D6396-DB23-46C9-88FA-4CF524FFBCF1}"/>
              </a:ext>
            </a:extLst>
          </p:cNvPr>
          <p:cNvSpPr/>
          <p:nvPr/>
        </p:nvSpPr>
        <p:spPr>
          <a:xfrm>
            <a:off x="7150691" y="4869731"/>
            <a:ext cx="114300" cy="2444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48">
            <a:extLst>
              <a:ext uri="{FF2B5EF4-FFF2-40B4-BE49-F238E27FC236}">
                <a16:creationId xmlns="" xmlns:a16="http://schemas.microsoft.com/office/drawing/2014/main" id="{2BC4C0C7-3A02-410A-945C-DDE261DCA974}"/>
              </a:ext>
            </a:extLst>
          </p:cNvPr>
          <p:cNvSpPr/>
          <p:nvPr/>
        </p:nvSpPr>
        <p:spPr>
          <a:xfrm>
            <a:off x="7472559" y="4869731"/>
            <a:ext cx="114300" cy="2444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49">
            <a:extLst>
              <a:ext uri="{FF2B5EF4-FFF2-40B4-BE49-F238E27FC236}">
                <a16:creationId xmlns="" xmlns:a16="http://schemas.microsoft.com/office/drawing/2014/main" id="{E369E7D4-876A-46B4-8CCA-CF0BAE9F700F}"/>
              </a:ext>
            </a:extLst>
          </p:cNvPr>
          <p:cNvSpPr/>
          <p:nvPr/>
        </p:nvSpPr>
        <p:spPr>
          <a:xfrm>
            <a:off x="7794273" y="4869731"/>
            <a:ext cx="114300" cy="2444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0DB6A9C6-690E-4F24-86F4-2C4B42AE2876}"/>
              </a:ext>
            </a:extLst>
          </p:cNvPr>
          <p:cNvCxnSpPr/>
          <p:nvPr/>
        </p:nvCxnSpPr>
        <p:spPr>
          <a:xfrm>
            <a:off x="6943123" y="5238031"/>
            <a:ext cx="11652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50">
            <a:extLst>
              <a:ext uri="{FF2B5EF4-FFF2-40B4-BE49-F238E27FC236}">
                <a16:creationId xmlns="" xmlns:a16="http://schemas.microsoft.com/office/drawing/2014/main" id="{FDF73910-306D-47DD-BBDD-C1FBC436E1D3}"/>
              </a:ext>
            </a:extLst>
          </p:cNvPr>
          <p:cNvSpPr/>
          <p:nvPr/>
        </p:nvSpPr>
        <p:spPr>
          <a:xfrm>
            <a:off x="7087193" y="5359280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51">
            <a:extLst>
              <a:ext uri="{FF2B5EF4-FFF2-40B4-BE49-F238E27FC236}">
                <a16:creationId xmlns="" xmlns:a16="http://schemas.microsoft.com/office/drawing/2014/main" id="{05CD34D8-72DC-47B7-8C57-9CE4E894F826}"/>
              </a:ext>
            </a:extLst>
          </p:cNvPr>
          <p:cNvSpPr/>
          <p:nvPr/>
        </p:nvSpPr>
        <p:spPr>
          <a:xfrm>
            <a:off x="7436836" y="5359280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52">
            <a:extLst>
              <a:ext uri="{FF2B5EF4-FFF2-40B4-BE49-F238E27FC236}">
                <a16:creationId xmlns="" xmlns:a16="http://schemas.microsoft.com/office/drawing/2014/main" id="{49F2B6BC-3ACA-46F3-84D3-A347430BEE33}"/>
              </a:ext>
            </a:extLst>
          </p:cNvPr>
          <p:cNvSpPr/>
          <p:nvPr/>
        </p:nvSpPr>
        <p:spPr>
          <a:xfrm>
            <a:off x="7778399" y="5359280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53">
            <a:extLst>
              <a:ext uri="{FF2B5EF4-FFF2-40B4-BE49-F238E27FC236}">
                <a16:creationId xmlns="" xmlns:a16="http://schemas.microsoft.com/office/drawing/2014/main" id="{36BDC732-124A-4368-8B70-732A62B2626C}"/>
              </a:ext>
            </a:extLst>
          </p:cNvPr>
          <p:cNvSpPr/>
          <p:nvPr/>
        </p:nvSpPr>
        <p:spPr>
          <a:xfrm>
            <a:off x="7087193" y="5634882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54">
            <a:extLst>
              <a:ext uri="{FF2B5EF4-FFF2-40B4-BE49-F238E27FC236}">
                <a16:creationId xmlns="" xmlns:a16="http://schemas.microsoft.com/office/drawing/2014/main" id="{FE3B7015-1135-4521-BA88-D5E01074CC46}"/>
              </a:ext>
            </a:extLst>
          </p:cNvPr>
          <p:cNvSpPr/>
          <p:nvPr/>
        </p:nvSpPr>
        <p:spPr>
          <a:xfrm>
            <a:off x="7436836" y="5634882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55">
            <a:extLst>
              <a:ext uri="{FF2B5EF4-FFF2-40B4-BE49-F238E27FC236}">
                <a16:creationId xmlns="" xmlns:a16="http://schemas.microsoft.com/office/drawing/2014/main" id="{DA9E55A2-B0C4-4AC1-A1A9-39ACED4A4A26}"/>
              </a:ext>
            </a:extLst>
          </p:cNvPr>
          <p:cNvSpPr/>
          <p:nvPr/>
        </p:nvSpPr>
        <p:spPr>
          <a:xfrm>
            <a:off x="7778399" y="5634882"/>
            <a:ext cx="177798" cy="15435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FCD47F6A-26EC-4093-B3C6-E0A44C4F0078}"/>
              </a:ext>
            </a:extLst>
          </p:cNvPr>
          <p:cNvSpPr/>
          <p:nvPr/>
        </p:nvSpPr>
        <p:spPr>
          <a:xfrm>
            <a:off x="7794273" y="5634882"/>
            <a:ext cx="404809" cy="41277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CCA51BBE-1C3F-4497-8965-B46D474700B3}"/>
              </a:ext>
            </a:extLst>
          </p:cNvPr>
          <p:cNvGrpSpPr/>
          <p:nvPr/>
        </p:nvGrpSpPr>
        <p:grpSpPr>
          <a:xfrm rot="-1140000">
            <a:off x="7889593" y="5776664"/>
            <a:ext cx="263787" cy="129211"/>
            <a:chOff x="7834359" y="3865010"/>
            <a:chExt cx="263787" cy="129211"/>
          </a:xfrm>
        </p:grpSpPr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4829C55D-F779-48F0-B2AB-280EDBB03292}"/>
                </a:ext>
              </a:extLst>
            </p:cNvPr>
            <p:cNvCxnSpPr/>
            <p:nvPr/>
          </p:nvCxnSpPr>
          <p:spPr>
            <a:xfrm>
              <a:off x="7834359" y="3865010"/>
              <a:ext cx="69007" cy="12921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58281CB4-61AC-423F-832B-D859C67788BF}"/>
                </a:ext>
              </a:extLst>
            </p:cNvPr>
            <p:cNvCxnSpPr/>
            <p:nvPr/>
          </p:nvCxnSpPr>
          <p:spPr>
            <a:xfrm flipV="1">
              <a:off x="7889950" y="3896654"/>
              <a:ext cx="208196" cy="9738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BD0DB53-9D04-45C3-8501-F19B14A687B5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418155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3092" y="350957"/>
            <a:ext cx="3259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30858" y="1781117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5457" y="1842850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0825" y="1858239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PMS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30858" y="2483850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5457" y="2545583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10825" y="256097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퍼펙트솔루션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0858" y="3182427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05457" y="3244160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10825" y="3259549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흐름도</a:t>
            </a:r>
          </a:p>
        </p:txBody>
      </p:sp>
      <p:sp>
        <p:nvSpPr>
          <p:cNvPr id="37" name="타원 36"/>
          <p:cNvSpPr/>
          <p:nvPr/>
        </p:nvSpPr>
        <p:spPr>
          <a:xfrm>
            <a:off x="530858" y="3885160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5457" y="3946893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0825" y="3962282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</a:p>
        </p:txBody>
      </p:sp>
      <p:sp>
        <p:nvSpPr>
          <p:cNvPr id="40" name="타원 39"/>
          <p:cNvSpPr/>
          <p:nvPr/>
        </p:nvSpPr>
        <p:spPr>
          <a:xfrm>
            <a:off x="530858" y="4580648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05457" y="4642381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0825" y="4657770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핵심기술</a:t>
            </a:r>
          </a:p>
        </p:txBody>
      </p:sp>
      <p:sp>
        <p:nvSpPr>
          <p:cNvPr id="43" name="타원 42"/>
          <p:cNvSpPr/>
          <p:nvPr/>
        </p:nvSpPr>
        <p:spPr>
          <a:xfrm>
            <a:off x="530858" y="5283381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05457" y="5345114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0825" y="5360503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</a:p>
        </p:txBody>
      </p:sp>
      <p:sp>
        <p:nvSpPr>
          <p:cNvPr id="46" name="타원 45"/>
          <p:cNvSpPr/>
          <p:nvPr/>
        </p:nvSpPr>
        <p:spPr>
          <a:xfrm>
            <a:off x="530858" y="5979477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5457" y="6041210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10825" y="6056599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요구사항정의서</a:t>
            </a:r>
          </a:p>
        </p:txBody>
      </p:sp>
      <p:sp>
        <p:nvSpPr>
          <p:cNvPr id="49" name="타원 48"/>
          <p:cNvSpPr/>
          <p:nvPr/>
        </p:nvSpPr>
        <p:spPr>
          <a:xfrm>
            <a:off x="4072042" y="5294650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046641" y="5356383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52009" y="5371772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화면설계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</a:p>
        </p:txBody>
      </p:sp>
      <p:sp>
        <p:nvSpPr>
          <p:cNvPr id="29" name="타원 28"/>
          <p:cNvSpPr/>
          <p:nvPr/>
        </p:nvSpPr>
        <p:spPr>
          <a:xfrm>
            <a:off x="4072042" y="6004025"/>
            <a:ext cx="516467" cy="527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46641" y="6065758"/>
            <a:ext cx="56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52009" y="6081147"/>
            <a:ext cx="19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4126525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5E46647-2922-4EA7-81DE-59ADB9378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817203-2BA7-4A3F-84AA-D3893EFD92EE}"/>
              </a:ext>
            </a:extLst>
          </p:cNvPr>
          <p:cNvSpPr txBox="1"/>
          <p:nvPr/>
        </p:nvSpPr>
        <p:spPr>
          <a:xfrm>
            <a:off x="253999" y="789921"/>
            <a:ext cx="6011333" cy="324256"/>
          </a:xfrm>
          <a:prstGeom prst="rect">
            <a:avLst/>
          </a:prstGeom>
          <a:noFill/>
        </p:spPr>
        <p:txBody>
          <a:bodyPr wrap="square" bIns="46800" rtlCol="0" anchor="ctr" anchorCtr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Json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view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연동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15" y="1735679"/>
            <a:ext cx="3981448" cy="663083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93"/>
          <a:stretch/>
        </p:blipFill>
        <p:spPr>
          <a:xfrm>
            <a:off x="560915" y="2388864"/>
            <a:ext cx="8261348" cy="1150212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53999" y="1229972"/>
            <a:ext cx="7737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   - Spring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MappingJacksonJsonView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를 이용하여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의 내용을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데이터로 변환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7867" y="3638609"/>
            <a:ext cx="9202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   -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로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에서 해당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데이터를 가져와서  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     </a:t>
            </a:r>
            <a:r>
              <a:rPr lang="ko-KR" altLang="en-US" sz="1500" dirty="0" err="1">
                <a:latin typeface="나눔스퀘어 Bold" pitchFamily="50" charset="-127"/>
                <a:ea typeface="나눔스퀘어 Bold" pitchFamily="50" charset="-127"/>
              </a:rPr>
              <a:t>간트차트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 err="1">
                <a:latin typeface="나눔스퀘어 Bold" pitchFamily="50" charset="-127"/>
                <a:ea typeface="나눔스퀘어 Bold" pitchFamily="50" charset="-127"/>
              </a:rPr>
              <a:t>풀캘린더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차트 등에 </a:t>
            </a:r>
            <a:r>
              <a:rPr lang="ko-KR" altLang="en-US" sz="1500" dirty="0" err="1">
                <a:latin typeface="나눔스퀘어 Bold" pitchFamily="50" charset="-127"/>
                <a:ea typeface="나눔스퀘어 Bold" pitchFamily="50" charset="-127"/>
              </a:rPr>
              <a:t>파싱하여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넣어줌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8" y="4276879"/>
            <a:ext cx="3100492" cy="1328061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64" y="1735680"/>
            <a:ext cx="4279899" cy="999060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40" y="4274239"/>
            <a:ext cx="5220125" cy="2083766"/>
          </a:xfrm>
          <a:prstGeom prst="rect">
            <a:avLst/>
          </a:prstGeom>
          <a:ln>
            <a:solidFill>
              <a:srgbClr val="2F5597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3259665" y="5054607"/>
            <a:ext cx="817034" cy="0"/>
          </a:xfrm>
          <a:prstGeom prst="straightConnector1">
            <a:avLst/>
          </a:prstGeom>
          <a:ln w="28575">
            <a:solidFill>
              <a:srgbClr val="2F559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12" idx="1"/>
          </p:cNvCxnSpPr>
          <p:nvPr/>
        </p:nvCxnSpPr>
        <p:spPr>
          <a:xfrm rot="5400000">
            <a:off x="-681868" y="3698124"/>
            <a:ext cx="2426303" cy="59269"/>
          </a:xfrm>
          <a:prstGeom prst="bentConnector4">
            <a:avLst>
              <a:gd name="adj1" fmla="val 25"/>
              <a:gd name="adj2" fmla="val 271422"/>
            </a:avLst>
          </a:prstGeom>
          <a:ln w="12700">
            <a:solidFill>
              <a:srgbClr val="2F559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3" idx="3"/>
            <a:endCxn id="4" idx="3"/>
          </p:cNvCxnSpPr>
          <p:nvPr/>
        </p:nvCxnSpPr>
        <p:spPr>
          <a:xfrm>
            <a:off x="8822263" y="2235210"/>
            <a:ext cx="12700" cy="728760"/>
          </a:xfrm>
          <a:prstGeom prst="bentConnector3">
            <a:avLst>
              <a:gd name="adj1" fmla="val 1133339"/>
            </a:avLst>
          </a:prstGeom>
          <a:ln w="28575">
            <a:solidFill>
              <a:srgbClr val="2F559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BC0C260-B0CB-461F-82B7-39BDC63673A6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156620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5E46647-2922-4EA7-81DE-59ADB9378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817203-2BA7-4A3F-84AA-D3893EFD92EE}"/>
              </a:ext>
            </a:extLst>
          </p:cNvPr>
          <p:cNvSpPr txBox="1"/>
          <p:nvPr/>
        </p:nvSpPr>
        <p:spPr>
          <a:xfrm>
            <a:off x="253999" y="789921"/>
            <a:ext cx="6011333" cy="324256"/>
          </a:xfrm>
          <a:prstGeom prst="rect">
            <a:avLst/>
          </a:prstGeom>
          <a:noFill/>
        </p:spPr>
        <p:txBody>
          <a:bodyPr wrap="square" bIns="46800" rtlCol="0" anchor="ctr" anchorCtr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4 ) Scheduler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에 적용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999" y="1182992"/>
            <a:ext cx="764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DHMLX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Scheduler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라이브러리를 이용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Scheduler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라이브러리의 자체 </a:t>
            </a:r>
            <a:r>
              <a:rPr lang="en-US" altLang="ko-KR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api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를 통해 </a:t>
            </a:r>
            <a:r>
              <a:rPr lang="en-US" altLang="ko-KR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에서 데이터를 불러옴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" y="1807845"/>
            <a:ext cx="6286500" cy="228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43"/>
          <a:stretch/>
        </p:blipFill>
        <p:spPr>
          <a:xfrm>
            <a:off x="1546860" y="2143126"/>
            <a:ext cx="4316308" cy="6934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36570" y="1807845"/>
            <a:ext cx="4602480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21230" y="2173606"/>
            <a:ext cx="2468880" cy="114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4" idx="2"/>
          </p:cNvCxnSpPr>
          <p:nvPr/>
        </p:nvCxnSpPr>
        <p:spPr>
          <a:xfrm flipH="1">
            <a:off x="3455670" y="2036445"/>
            <a:ext cx="1882140" cy="137161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" y="2923388"/>
            <a:ext cx="4888230" cy="366270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7" name="꺾인 연결선 26"/>
          <p:cNvCxnSpPr>
            <a:endCxn id="25" idx="3"/>
          </p:cNvCxnSpPr>
          <p:nvPr/>
        </p:nvCxnSpPr>
        <p:spPr>
          <a:xfrm rot="5400000">
            <a:off x="5487423" y="2984112"/>
            <a:ext cx="2718295" cy="822960"/>
          </a:xfrm>
          <a:prstGeom prst="bentConnector2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73B8042-481C-4E95-ACED-0EDB8BD9980C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81375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5E46647-2922-4EA7-81DE-59ADB93789C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999" y="756272"/>
            <a:ext cx="84994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Javascript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형식의 데이터를 만들어 </a:t>
            </a:r>
            <a:r>
              <a:rPr lang="en-US" altLang="ko-KR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로 </a:t>
            </a:r>
            <a:r>
              <a:rPr lang="en-US" altLang="ko-KR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에 보내서 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의 데이터를 추가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7"/>
          <a:stretch/>
        </p:blipFill>
        <p:spPr>
          <a:xfrm>
            <a:off x="613410" y="1278591"/>
            <a:ext cx="5005818" cy="12713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2" r="5937"/>
          <a:stretch/>
        </p:blipFill>
        <p:spPr>
          <a:xfrm>
            <a:off x="613411" y="2752465"/>
            <a:ext cx="4110990" cy="197574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3410" y="1278591"/>
            <a:ext cx="5005818" cy="1271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463290" y="2295265"/>
            <a:ext cx="2155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형식 데이터 만들기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3410" y="2732284"/>
            <a:ext cx="4110991" cy="19959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29833" y="2725198"/>
            <a:ext cx="3094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를 이용해 일정추가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에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post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방식으로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요청값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데이터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 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전달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r"/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2557024"/>
            <a:ext cx="3665219" cy="263881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26480" y="3249930"/>
            <a:ext cx="1780539" cy="1028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5" idx="0"/>
          </p:cNvCxnSpPr>
          <p:nvPr/>
        </p:nvCxnSpPr>
        <p:spPr>
          <a:xfrm flipH="1" flipV="1">
            <a:off x="5619228" y="1914264"/>
            <a:ext cx="1397522" cy="133566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4850130"/>
            <a:ext cx="1851660" cy="161544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674208" y="5119557"/>
            <a:ext cx="1200312" cy="4392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29" idx="3"/>
          </p:cNvCxnSpPr>
          <p:nvPr/>
        </p:nvCxnSpPr>
        <p:spPr>
          <a:xfrm flipH="1">
            <a:off x="1874520" y="4728210"/>
            <a:ext cx="794386" cy="61096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E99EE35-283C-4AEA-B771-83FA45752CC8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777198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0D393AD-BD4F-482C-B3D1-D9AE91D7A03E}"/>
              </a:ext>
            </a:extLst>
          </p:cNvPr>
          <p:cNvSpPr txBox="1"/>
          <p:nvPr/>
        </p:nvSpPr>
        <p:spPr>
          <a:xfrm>
            <a:off x="287867" y="740750"/>
            <a:ext cx="4380738" cy="951199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Vue.js</a:t>
            </a:r>
            <a:endParaRPr lang="ko-KR" altLang="en-US" sz="5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287867" y="1800351"/>
            <a:ext cx="85682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1 ) Vue.js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란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애플리케이션의 사용자 인터페이스를 만들기 위해 사용하는 자바스크립트 프레임워크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MVVM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패턴의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ViewModel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레이어에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해당하는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화면단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라이브러리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작고 가벼우며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문법이 단순하고 간결하여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초기 학습비용이 낮고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누구나 접근가능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2 ) MVVM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패턴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</a:p>
          <a:p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MVC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패턴에서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가 하는 일을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ViewModel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대체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ViewModel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: View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 표현하기 위해 만든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Model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27" y="4374661"/>
            <a:ext cx="4939906" cy="2369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EB2E2E1-DFEC-4304-BFF0-85CFA00E494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1478509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287867" y="784986"/>
            <a:ext cx="74845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프로젝트 적용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멤버를 추가하는 화면에서 참여가능사원 목록을 불러올 때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Vue.js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를 적용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기본 데이터 선언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View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 적용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" y="2007870"/>
            <a:ext cx="5844540" cy="662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20" y="2216229"/>
            <a:ext cx="1737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가 적용될 범위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(View)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2970" y="2231467"/>
            <a:ext cx="1737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에서 사용될 데이터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" y="3193970"/>
            <a:ext cx="7925710" cy="32906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60313" y="3193263"/>
            <a:ext cx="671407" cy="1366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31720" y="3153489"/>
            <a:ext cx="2381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div 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객체 내부는 모두 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View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5840" y="4753687"/>
            <a:ext cx="3078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deptno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데이터와 연결 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Select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에서 선택한 데이터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= 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deptno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데이터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양방향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Directive)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43393" y="4153383"/>
            <a:ext cx="983827" cy="1366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14" idx="0"/>
          </p:cNvCxnSpPr>
          <p:nvPr/>
        </p:nvCxnSpPr>
        <p:spPr>
          <a:xfrm>
            <a:off x="3935306" y="4290060"/>
            <a:ext cx="2419774" cy="46362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C5B6DA8-022B-4DDA-856F-9C4787A01DAB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604809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287867" y="784986"/>
            <a:ext cx="7484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메서드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7" y="1383030"/>
            <a:ext cx="4042647" cy="322707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0" t="21036" r="29768" b="66228"/>
          <a:stretch/>
        </p:blipFill>
        <p:spPr>
          <a:xfrm>
            <a:off x="4391474" y="1386840"/>
            <a:ext cx="4542367" cy="419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84" y="1805940"/>
            <a:ext cx="2470993" cy="2804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5" t="79391"/>
          <a:stretch/>
        </p:blipFill>
        <p:spPr>
          <a:xfrm>
            <a:off x="348827" y="4610100"/>
            <a:ext cx="6502750" cy="6858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360" y="1508760"/>
            <a:ext cx="3496733" cy="1409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45480" y="1386840"/>
            <a:ext cx="1584960" cy="121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61859" y="1668780"/>
            <a:ext cx="1655233" cy="121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405543" y="1836420"/>
            <a:ext cx="1446034" cy="2209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꺾인 연결선 39"/>
          <p:cNvCxnSpPr>
            <a:endCxn id="20" idx="0"/>
          </p:cNvCxnSpPr>
          <p:nvPr/>
        </p:nvCxnSpPr>
        <p:spPr>
          <a:xfrm flipV="1">
            <a:off x="4091093" y="1386840"/>
            <a:ext cx="2446867" cy="281940"/>
          </a:xfrm>
          <a:prstGeom prst="bentConnector4">
            <a:avLst>
              <a:gd name="adj1" fmla="val 7646"/>
              <a:gd name="adj2" fmla="val 181081"/>
            </a:avLst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endCxn id="21" idx="2"/>
          </p:cNvCxnSpPr>
          <p:nvPr/>
        </p:nvCxnSpPr>
        <p:spPr>
          <a:xfrm>
            <a:off x="4091093" y="1668780"/>
            <a:ext cx="3998383" cy="121920"/>
          </a:xfrm>
          <a:prstGeom prst="bentConnector4">
            <a:avLst>
              <a:gd name="adj1" fmla="val 4712"/>
              <a:gd name="adj2" fmla="val 358333"/>
            </a:avLst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20" idx="2"/>
            <a:endCxn id="22" idx="0"/>
          </p:cNvCxnSpPr>
          <p:nvPr/>
        </p:nvCxnSpPr>
        <p:spPr>
          <a:xfrm rot="5400000">
            <a:off x="6169430" y="1467890"/>
            <a:ext cx="327660" cy="409400"/>
          </a:xfrm>
          <a:prstGeom prst="bentConnector3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/>
          <p:nvPr/>
        </p:nvCxnSpPr>
        <p:spPr>
          <a:xfrm rot="10800000" flipV="1">
            <a:off x="6851577" y="1729740"/>
            <a:ext cx="410282" cy="217170"/>
          </a:xfrm>
          <a:prstGeom prst="bentConnector3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1120140" y="2484120"/>
            <a:ext cx="2895600" cy="137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79686" y="1784985"/>
            <a:ext cx="2895600" cy="137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94360" y="2918460"/>
            <a:ext cx="2385060" cy="137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꺾인 연결선 68"/>
          <p:cNvCxnSpPr>
            <a:stCxn id="67" idx="0"/>
            <a:endCxn id="65" idx="2"/>
          </p:cNvCxnSpPr>
          <p:nvPr/>
        </p:nvCxnSpPr>
        <p:spPr>
          <a:xfrm rot="5400000" flipH="1" flipV="1">
            <a:off x="2028825" y="2379345"/>
            <a:ext cx="297180" cy="781050"/>
          </a:xfrm>
          <a:prstGeom prst="bentConnector3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67" idx="0"/>
            <a:endCxn id="66" idx="1"/>
          </p:cNvCxnSpPr>
          <p:nvPr/>
        </p:nvCxnSpPr>
        <p:spPr>
          <a:xfrm rot="16200000" flipV="1">
            <a:off x="800841" y="1932411"/>
            <a:ext cx="1064895" cy="907204"/>
          </a:xfrm>
          <a:prstGeom prst="bentConnector4">
            <a:avLst>
              <a:gd name="adj1" fmla="val 13863"/>
              <a:gd name="adj2" fmla="val 149089"/>
            </a:avLst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594360" y="2918460"/>
            <a:ext cx="3786224" cy="1691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2177414" y="4211180"/>
            <a:ext cx="220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목록을 불러오는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메서드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r"/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매개변수로 부서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이름 검색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887924" y="1508760"/>
            <a:ext cx="2203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이름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부서 검색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메서드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851577" y="2109014"/>
            <a:ext cx="2203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Select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로 부서를 선택하거나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이름을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입력후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Enter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키를 누르면 매개변수에 검색내용을 넣어서 다시 목록 호출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348827" y="4610100"/>
            <a:ext cx="650275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4564380" y="5295900"/>
            <a:ext cx="2287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목록을 불러와서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joinable 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배열 데이터에 담은 뒤 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vue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반복문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v-for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와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r"/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{{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모델데이터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}} mustache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형 데이터로 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r"/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모델 데이터를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view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단에 호출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7" y="5295900"/>
            <a:ext cx="4299581" cy="4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55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7EED820-0C7D-40D8-9160-FBA364E87E10}"/>
              </a:ext>
            </a:extLst>
          </p:cNvPr>
          <p:cNvSpPr txBox="1"/>
          <p:nvPr/>
        </p:nvSpPr>
        <p:spPr>
          <a:xfrm>
            <a:off x="380823" y="824265"/>
            <a:ext cx="4380738" cy="79731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Gantt chart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73456E-88A0-436C-8ECD-F0765A9BE45F}"/>
              </a:ext>
            </a:extLst>
          </p:cNvPr>
          <p:cNvSpPr txBox="1"/>
          <p:nvPr/>
        </p:nvSpPr>
        <p:spPr>
          <a:xfrm>
            <a:off x="533399" y="1789004"/>
            <a:ext cx="55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29E90AE-5109-432D-9FD1-D94D57C9242C}"/>
              </a:ext>
            </a:extLst>
          </p:cNvPr>
          <p:cNvSpPr txBox="1"/>
          <p:nvPr/>
        </p:nvSpPr>
        <p:spPr>
          <a:xfrm>
            <a:off x="1053858" y="1835170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AC95F6F-3114-406A-B5BA-A04CD599361B}"/>
              </a:ext>
            </a:extLst>
          </p:cNvPr>
          <p:cNvSpPr txBox="1"/>
          <p:nvPr/>
        </p:nvSpPr>
        <p:spPr>
          <a:xfrm>
            <a:off x="533399" y="2405830"/>
            <a:ext cx="37202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프로젝트 일정관리를 위한 </a:t>
            </a:r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Bar</a:t>
            </a: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형 태의 차트로</a:t>
            </a:r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b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</a:br>
            <a:endParaRPr lang="en-US" altLang="ko-KR" sz="13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각 업무 별 일정의 시작과 끝을 그래프로 표현하여</a:t>
            </a:r>
            <a:endParaRPr lang="en-US" altLang="ko-KR" sz="13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업무 간의 관계와 일정을 한 눈에 볼 수 있다</a:t>
            </a:r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8F19048-B240-408A-9B1F-B3E11CDDB2B7}"/>
              </a:ext>
            </a:extLst>
          </p:cNvPr>
          <p:cNvSpPr txBox="1"/>
          <p:nvPr/>
        </p:nvSpPr>
        <p:spPr>
          <a:xfrm>
            <a:off x="4347632" y="1789004"/>
            <a:ext cx="61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86EB6AE-2F06-4FE4-B5BD-633F869F24D9}"/>
              </a:ext>
            </a:extLst>
          </p:cNvPr>
          <p:cNvSpPr txBox="1"/>
          <p:nvPr/>
        </p:nvSpPr>
        <p:spPr>
          <a:xfrm>
            <a:off x="4904980" y="1835170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사용한 라이브러리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30A1DEE-02B3-4336-8E61-665E2BDD7449}"/>
              </a:ext>
            </a:extLst>
          </p:cNvPr>
          <p:cNvSpPr txBox="1"/>
          <p:nvPr/>
        </p:nvSpPr>
        <p:spPr>
          <a:xfrm>
            <a:off x="4347632" y="2405830"/>
            <a:ext cx="42841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DHMLX </a:t>
            </a: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차트 라이브러리</a:t>
            </a:r>
            <a:endParaRPr lang="en-US" altLang="ko-KR" sz="13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각종 차트</a:t>
            </a:r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스케줄러 등의 라이브러리를 제공</a:t>
            </a:r>
            <a:endParaRPr lang="en-US" altLang="ko-KR" sz="13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장점 </a:t>
            </a:r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 자체 </a:t>
            </a:r>
            <a:r>
              <a:rPr lang="en-US" altLang="ko-KR" sz="13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api</a:t>
            </a:r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기능으로 업무를 생성</a:t>
            </a:r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삭제 등</a:t>
            </a:r>
            <a:endParaRPr lang="en-US" altLang="ko-KR" sz="13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                 </a:t>
            </a:r>
            <a:r>
              <a:rPr lang="ko-KR" altLang="en-US" sz="13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업무관리에 용이</a:t>
            </a:r>
            <a:endParaRPr lang="en-US" altLang="ko-KR" sz="14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59" y="3705124"/>
            <a:ext cx="5296496" cy="27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84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55F70B2-17D6-4EF1-AC4C-0BB9368210B6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62E3732-DED8-4839-B5AB-A811B83D17B4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D0E0EA3-C4DB-4506-95FF-156E490658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20" y="940889"/>
            <a:ext cx="5707624" cy="2926261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127A04-A212-41A9-A22F-2818639E45BE}"/>
              </a:ext>
            </a:extLst>
          </p:cNvPr>
          <p:cNvSpPr txBox="1"/>
          <p:nvPr/>
        </p:nvSpPr>
        <p:spPr>
          <a:xfrm>
            <a:off x="2229272" y="3944399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Perfect Solution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에서 사용한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Gantt chart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300" y="4128045"/>
            <a:ext cx="764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DHMLX</a:t>
            </a:r>
            <a:r>
              <a:rPr lang="ko-KR" altLang="en-US" sz="1500" dirty="0" err="1">
                <a:latin typeface="나눔스퀘어 Bold" pitchFamily="50" charset="-127"/>
                <a:ea typeface="나눔스퀘어 Bold" pitchFamily="50" charset="-127"/>
              </a:rPr>
              <a:t>간트차트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라이브러리의 자체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API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를 이용하여 업무를 추가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삭제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상황에 맞게 여러 버전의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Gantt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chart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를 사용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sz="15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5082458"/>
            <a:ext cx="4093633" cy="1474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48" y="5082458"/>
            <a:ext cx="4200519" cy="1474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853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FA3DBC0-2B4F-4451-B79A-3F740E4E701C}"/>
              </a:ext>
            </a:extLst>
          </p:cNvPr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824C86F-1FC1-436B-8EDF-C9B7E9AA256E}"/>
              </a:ext>
            </a:extLst>
          </p:cNvPr>
          <p:cNvSpPr txBox="1"/>
          <p:nvPr/>
        </p:nvSpPr>
        <p:spPr>
          <a:xfrm>
            <a:off x="361950" y="2098480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1 ) Web socket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개념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7CFBA8A-6208-432D-8E6A-7C1946F9AFC8}"/>
              </a:ext>
            </a:extLst>
          </p:cNvPr>
          <p:cNvSpPr txBox="1"/>
          <p:nvPr/>
        </p:nvSpPr>
        <p:spPr>
          <a:xfrm>
            <a:off x="361950" y="3122856"/>
            <a:ext cx="331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2 ) Web socket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채팅 구현순서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641A908-28F7-4FE8-A24C-2413C011D785}"/>
              </a:ext>
            </a:extLst>
          </p:cNvPr>
          <p:cNvSpPr txBox="1"/>
          <p:nvPr/>
        </p:nvSpPr>
        <p:spPr>
          <a:xfrm>
            <a:off x="361950" y="3505134"/>
            <a:ext cx="52915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I .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기본 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chatting Handler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선언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067E4FA-97BB-4CF2-8ED8-FB0C35FFADD1}"/>
              </a:ext>
            </a:extLst>
          </p:cNvPr>
          <p:cNvSpPr txBox="1"/>
          <p:nvPr/>
        </p:nvSpPr>
        <p:spPr>
          <a:xfrm>
            <a:off x="361950" y="2504875"/>
            <a:ext cx="691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itchFamily="50" charset="-127"/>
                <a:ea typeface="나눔스퀘어 Bold" pitchFamily="50" charset="-127"/>
              </a:rPr>
              <a:t>서버와 클라이언트 간에 </a:t>
            </a:r>
            <a:r>
              <a:rPr lang="en-US" altLang="ko-KR" sz="1400" dirty="0">
                <a:latin typeface="나눔스퀘어 Bold" pitchFamily="50" charset="-127"/>
                <a:ea typeface="나눔스퀘어 Bold" pitchFamily="50" charset="-127"/>
              </a:rPr>
              <a:t>Socket Connection</a:t>
            </a:r>
            <a:r>
              <a:rPr lang="ko-KR" altLang="en-US" sz="1400" dirty="0">
                <a:latin typeface="나눔스퀘어 Bold" pitchFamily="50" charset="-127"/>
                <a:ea typeface="나눔스퀘어 Bold" pitchFamily="50" charset="-127"/>
              </a:rPr>
              <a:t>을 유지해서 </a:t>
            </a:r>
            <a:endParaRPr lang="en-US" altLang="ko-KR" sz="1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400" dirty="0">
                <a:latin typeface="나눔스퀘어 Bold" pitchFamily="50" charset="-127"/>
                <a:ea typeface="나눔스퀘어 Bold" pitchFamily="50" charset="-127"/>
              </a:rPr>
              <a:t>언제든 양방향 통신 또는 데이터 전송이 가능하도록 하는 기술이다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641A908-28F7-4FE8-A24C-2413C011D785}"/>
              </a:ext>
            </a:extLst>
          </p:cNvPr>
          <p:cNvSpPr txBox="1"/>
          <p:nvPr/>
        </p:nvSpPr>
        <p:spPr>
          <a:xfrm>
            <a:off x="361950" y="4740456"/>
            <a:ext cx="52915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II . container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등록</a:t>
            </a:r>
          </a:p>
        </p:txBody>
      </p:sp>
      <p:pic>
        <p:nvPicPr>
          <p:cNvPr id="7171" name="Picture 3" descr="C:\Users\ezen507-21\Desktop\새 폴더\ppt\캡쳐\채팅\xml설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2" y="5123037"/>
            <a:ext cx="6440488" cy="11049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507-21\Desktop\새 폴더\ppt\캡쳐\채팅\핸들러선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2" y="3896135"/>
            <a:ext cx="6440488" cy="6953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E306F31-993E-4D3E-B255-BC9DD738EB63}"/>
              </a:ext>
            </a:extLst>
          </p:cNvPr>
          <p:cNvSpPr txBox="1"/>
          <p:nvPr/>
        </p:nvSpPr>
        <p:spPr>
          <a:xfrm>
            <a:off x="380822" y="824265"/>
            <a:ext cx="5410377" cy="79731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Web Socket (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채팅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913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FA3DBC0-2B4F-4451-B79A-3F740E4E701C}"/>
              </a:ext>
            </a:extLst>
          </p:cNvPr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pic>
        <p:nvPicPr>
          <p:cNvPr id="8194" name="Picture 2" descr="C:\Users\ezen507-21\Desktop\새 폴더\ppt\캡쳐\채팅\핸들러설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0" y="287868"/>
            <a:ext cx="6442291" cy="110131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641A908-28F7-4FE8-A24C-2413C011D785}"/>
              </a:ext>
            </a:extLst>
          </p:cNvPr>
          <p:cNvSpPr txBox="1"/>
          <p:nvPr/>
        </p:nvSpPr>
        <p:spPr>
          <a:xfrm>
            <a:off x="361949" y="1478073"/>
            <a:ext cx="65400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III .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기본 채팅 화면 구현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- controller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를 통해 채팅화면 호출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..</a:t>
            </a:r>
          </a:p>
          <a:p>
            <a:endParaRPr lang="ko-KR" altLang="en-US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641A908-28F7-4FE8-A24C-2413C011D785}"/>
              </a:ext>
            </a:extLst>
          </p:cNvPr>
          <p:cNvSpPr txBox="1"/>
          <p:nvPr/>
        </p:nvSpPr>
        <p:spPr>
          <a:xfrm>
            <a:off x="361950" y="2421033"/>
            <a:ext cx="529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- controller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를 통해 채팅화면 호출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..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50" charset="-127"/>
              <a:ea typeface="Arial Unicode MS" pitchFamily="50" charset="-127"/>
            </a:endParaRPr>
          </a:p>
        </p:txBody>
      </p:sp>
      <p:pic>
        <p:nvPicPr>
          <p:cNvPr id="8196" name="Picture 4" descr="C:\Users\ezen507-21\Desktop\새 폴더\ppt\캡쳐\채팅\컨트롤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1" y="2057402"/>
            <a:ext cx="6442291" cy="129564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349703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641A908-28F7-4FE8-A24C-2413C011D785}"/>
              </a:ext>
            </a:extLst>
          </p:cNvPr>
          <p:cNvSpPr txBox="1"/>
          <p:nvPr/>
        </p:nvSpPr>
        <p:spPr>
          <a:xfrm>
            <a:off x="361950" y="3397008"/>
            <a:ext cx="5291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IV .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채팅 화면 단 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web socket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를 통해 서버와 연동 처리</a:t>
            </a:r>
          </a:p>
          <a:p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en-US" altLang="ko-KR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js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로 서버와 연동 처리 내용 구현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4" name="Picture 2" descr="C:\Users\ezen507-21\Desktop\새 폴더\ppt\캡쳐\채팅\연결처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4004169"/>
            <a:ext cx="6451226" cy="26955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5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나눔스퀘어 Bold" pitchFamily="50" charset="-127"/>
                <a:ea typeface="나눔스퀘어 Bold" pitchFamily="50" charset="-127"/>
              </a:rPr>
              <a:t>PMS</a:t>
            </a:r>
            <a:endParaRPr lang="ko-KR" altLang="en-US" sz="30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01 PMS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058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AA13F92-25E2-44A8-9132-B188418C908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7A0431-F37B-4BD1-8438-516E8FD25DEF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641A908-28F7-4FE8-A24C-2413C011D785}"/>
              </a:ext>
            </a:extLst>
          </p:cNvPr>
          <p:cNvSpPr txBox="1"/>
          <p:nvPr/>
        </p:nvSpPr>
        <p:spPr>
          <a:xfrm>
            <a:off x="361950" y="716491"/>
            <a:ext cx="52915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V .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결과 화면</a:t>
            </a:r>
          </a:p>
        </p:txBody>
      </p:sp>
      <p:pic>
        <p:nvPicPr>
          <p:cNvPr id="1026" name="Picture 2" descr="C:\Users\ezen507-21\Desktop\새 폴더\ppt\캡쳐\채팅\캡처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77" y="1239931"/>
            <a:ext cx="7262446" cy="53357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F47307D-5C36-4191-A5AF-6989D46C12FD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769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4CD8048-6335-4DE9-BF3B-59C821EEE3A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4928E1A-0B32-46E4-B812-B557FBB24F99}"/>
              </a:ext>
            </a:extLst>
          </p:cNvPr>
          <p:cNvSpPr/>
          <p:nvPr/>
        </p:nvSpPr>
        <p:spPr>
          <a:xfrm>
            <a:off x="136524" y="10794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7EED820-0C7D-40D8-9160-FBA364E87E10}"/>
              </a:ext>
            </a:extLst>
          </p:cNvPr>
          <p:cNvSpPr txBox="1"/>
          <p:nvPr/>
        </p:nvSpPr>
        <p:spPr>
          <a:xfrm>
            <a:off x="397968" y="1317149"/>
            <a:ext cx="4943652" cy="79731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7. Android Studio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591601"/>
            <a:ext cx="2076450" cy="207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630417" y="2696844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1 )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스튜디오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AndroidStudio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1179" y="3052666"/>
            <a:ext cx="6586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Android </a:t>
            </a:r>
            <a:r>
              <a:rPr lang="ko-KR" altLang="en-US" sz="1500" dirty="0" err="1">
                <a:latin typeface="나눔스퀘어 Bold" pitchFamily="50" charset="-127"/>
                <a:ea typeface="나눔스퀘어 Bold" pitchFamily="50" charset="-127"/>
              </a:rPr>
              <a:t>앱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개발을 위한 공식 통합 개발 환경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(IDE)</a:t>
            </a:r>
          </a:p>
          <a:p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InteliJ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를 기반으로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Java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코드 편집 기능 및 </a:t>
            </a:r>
            <a:r>
              <a:rPr lang="ko-KR" altLang="en-US" sz="1500" dirty="0" err="1">
                <a:latin typeface="나눔스퀘어 Bold" pitchFamily="50" charset="-127"/>
                <a:ea typeface="나눔스퀘어 Bold" pitchFamily="50" charset="-127"/>
              </a:rPr>
              <a:t>앱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에뮬레이터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, </a:t>
            </a:r>
          </a:p>
          <a:p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Gradle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기반 </a:t>
            </a:r>
            <a:r>
              <a:rPr lang="ko-KR" altLang="en-US" sz="1500" dirty="0" err="1">
                <a:latin typeface="나눔스퀘어 Bold" pitchFamily="50" charset="-127"/>
                <a:ea typeface="나눔스퀘어 Bold" pitchFamily="50" charset="-127"/>
              </a:rPr>
              <a:t>빌드시스템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630417" y="4551489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사용한 라이브러리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1179" y="4907311"/>
            <a:ext cx="76613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Volley : 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웹 서버의 데이터와 연동하기 위한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HTTP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라이브러리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Gson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: 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웹 서버에서 받아온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데이터를 객체화 해주는 라이브러리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RecyclerView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: 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많은 수의 데이터 집합을 제한된 영역 내에 유연하게 표시할 수 있도록 해주는 </a:t>
            </a:r>
            <a:r>
              <a:rPr lang="ko-KR" altLang="en-US" sz="1500" dirty="0" err="1">
                <a:latin typeface="나눔스퀘어 Bold" pitchFamily="50" charset="-127"/>
                <a:ea typeface="나눔스퀘어 Bold" pitchFamily="50" charset="-127"/>
              </a:rPr>
              <a:t>위젯</a:t>
            </a: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CardView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: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RecyclerView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row(item)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의 형식을 지정해주는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View</a:t>
            </a:r>
            <a:endParaRPr lang="ko-KR" altLang="en-US" sz="15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719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384121" y="716452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CardView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와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RecyclerView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183" y="1110374"/>
            <a:ext cx="8392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CardView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로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RecyclerView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Row 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형식을 지정해 주고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보여줄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activity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에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RecyclerView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26" y="1543050"/>
            <a:ext cx="3249320" cy="78867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" y="1543050"/>
            <a:ext cx="3284220" cy="256794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24" y="2411730"/>
            <a:ext cx="3249321" cy="41681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" y="4564380"/>
            <a:ext cx="3032760" cy="85344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화살표 연결선 23"/>
          <p:cNvCxnSpPr/>
          <p:nvPr/>
        </p:nvCxnSpPr>
        <p:spPr>
          <a:xfrm>
            <a:off x="4340806" y="1828800"/>
            <a:ext cx="45192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932045" y="1775460"/>
            <a:ext cx="2827020" cy="297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49071" y="3132665"/>
            <a:ext cx="3115734" cy="148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5" idx="2"/>
            <a:endCxn id="26" idx="0"/>
          </p:cNvCxnSpPr>
          <p:nvPr/>
        </p:nvCxnSpPr>
        <p:spPr>
          <a:xfrm>
            <a:off x="6345555" y="2072640"/>
            <a:ext cx="61383" cy="10600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859519" y="3138164"/>
            <a:ext cx="3115734" cy="31330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9" idx="3"/>
            <a:endCxn id="32" idx="1"/>
          </p:cNvCxnSpPr>
          <p:nvPr/>
        </p:nvCxnSpPr>
        <p:spPr>
          <a:xfrm flipV="1">
            <a:off x="4089346" y="4704712"/>
            <a:ext cx="770173" cy="286388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6586" y="6111238"/>
            <a:ext cx="311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RecyclerView</a:t>
            </a:r>
            <a:r>
              <a:rPr lang="en-US" altLang="ko-KR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화면단</a:t>
            </a:r>
            <a:r>
              <a:rPr lang="ko-KR" altLang="en-US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608301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384121" y="716452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CardView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와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RecyclerView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83" y="1110374"/>
            <a:ext cx="7661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RecyclerView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Adapter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를 만들어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Java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단에서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RecyclerView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에 들어갈 데이터 지정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1" y="1645920"/>
            <a:ext cx="3936419" cy="24828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60" y="4128729"/>
            <a:ext cx="3114559" cy="25719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1539240"/>
            <a:ext cx="1562100" cy="158631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470660" y="1737360"/>
            <a:ext cx="365760" cy="114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37" idx="2"/>
            <a:endCxn id="38" idx="1"/>
          </p:cNvCxnSpPr>
          <p:nvPr/>
        </p:nvCxnSpPr>
        <p:spPr>
          <a:xfrm>
            <a:off x="3321896" y="2492420"/>
            <a:ext cx="1509184" cy="102802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3180" y="1531620"/>
            <a:ext cx="1893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불러올 데이터의 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프로퍼티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컬럼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와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Getter,  Setter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메서드를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VO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에 선언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47060" y="3520440"/>
            <a:ext cx="3529172" cy="769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576232" y="4043839"/>
            <a:ext cx="1893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어뎁터에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사용할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메서드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선언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07214" y="4770120"/>
            <a:ext cx="3143806" cy="18059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80861" y="4405967"/>
            <a:ext cx="1893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연결된 데이터를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item View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의 각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View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에 할당 처리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32" y="5484279"/>
            <a:ext cx="4049971" cy="107340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4576230" y="5067300"/>
            <a:ext cx="318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Activity </a:t>
            </a:r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자바단에서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RecyclerView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RecyclerViewAdpater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연결 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09052" y="2378120"/>
            <a:ext cx="625687" cy="114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3255077"/>
            <a:ext cx="2186591" cy="53072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7017671" y="3234690"/>
            <a:ext cx="18930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Adpater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와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Item 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레이아웃 연결</a:t>
            </a:r>
            <a:endParaRPr lang="en-US" altLang="ko-KR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CardView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8323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384121" y="716452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3 ) Volley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와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Gson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82" y="1110374"/>
            <a:ext cx="81462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Volley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를 이용하여 웹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데이터를 </a:t>
            </a:r>
            <a:r>
              <a:rPr lang="ko-KR" altLang="en-US" sz="1500" dirty="0" err="1">
                <a:latin typeface="나눔스퀘어 Bold" pitchFamily="50" charset="-127"/>
                <a:ea typeface="나눔스퀘어 Bold" pitchFamily="50" charset="-127"/>
              </a:rPr>
              <a:t>응답값으로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 받아와서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Gson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으로 객체화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2" y="1617550"/>
            <a:ext cx="5664693" cy="419650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30" y="2081064"/>
            <a:ext cx="5197940" cy="14165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440180" y="1882140"/>
            <a:ext cx="4800600" cy="121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49630" y="1635919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URL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34695" y="3017520"/>
            <a:ext cx="1345665" cy="121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087330" y="3139440"/>
            <a:ext cx="1369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응답값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데이터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8" name="직선 화살표 연결선 17"/>
          <p:cNvCxnSpPr>
            <a:stCxn id="15" idx="3"/>
          </p:cNvCxnSpPr>
          <p:nvPr/>
        </p:nvCxnSpPr>
        <p:spPr>
          <a:xfrm flipV="1">
            <a:off x="2880360" y="2789321"/>
            <a:ext cx="692870" cy="289159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775088" y="2224638"/>
            <a:ext cx="2983851" cy="2747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73530" y="2516980"/>
            <a:ext cx="1369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데이터를 객체화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39" y="5280032"/>
            <a:ext cx="4053840" cy="73914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2" name="오른쪽 화살표 21"/>
          <p:cNvSpPr/>
          <p:nvPr/>
        </p:nvSpPr>
        <p:spPr>
          <a:xfrm rot="2859334">
            <a:off x="2467548" y="4956181"/>
            <a:ext cx="211201" cy="2362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64117" y="4951180"/>
            <a:ext cx="2048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위의 과정을 </a:t>
            </a:r>
            <a:r>
              <a:rPr lang="en-US" altLang="ko-KR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Java</a:t>
            </a:r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단에서 실행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40" y="3579069"/>
            <a:ext cx="1897930" cy="305666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5" name="오른쪽 화살표 24"/>
          <p:cNvSpPr/>
          <p:nvPr/>
        </p:nvSpPr>
        <p:spPr>
          <a:xfrm>
            <a:off x="6400800" y="4671060"/>
            <a:ext cx="257679" cy="3124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632988" y="4424838"/>
            <a:ext cx="13131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최종 실행 결과</a:t>
            </a:r>
          </a:p>
        </p:txBody>
      </p:sp>
    </p:spTree>
    <p:extLst>
      <p:ext uri="{BB962C8B-B14F-4D97-AF65-F5344CB8AC3E}">
        <p14:creationId xmlns:p14="http://schemas.microsoft.com/office/powerpoint/2010/main" val="2339141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msg_ko.properties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7EED820-0C7D-40D8-9160-FBA364E87E10}"/>
              </a:ext>
            </a:extLst>
          </p:cNvPr>
          <p:cNvSpPr txBox="1"/>
          <p:nvPr/>
        </p:nvSpPr>
        <p:spPr>
          <a:xfrm>
            <a:off x="287867" y="782377"/>
            <a:ext cx="4380738" cy="643423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8. </a:t>
            </a:r>
            <a:r>
              <a:rPr lang="ko-KR" altLang="en-US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</a:t>
            </a:r>
            <a:r>
              <a:rPr lang="en-US" altLang="ko-KR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 lib</a:t>
            </a:r>
            <a:r>
              <a:rPr lang="ko-KR" altLang="en-US" sz="3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3" y="1497033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다국어 처리란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 (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LocaleResolver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479" y="1946058"/>
            <a:ext cx="774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다국어 처리는 언어 선택 값에 따라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자동으로 해당 나라의 언어로 변환 처리해주는 기능이다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sz="14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3" y="2380783"/>
            <a:ext cx="6565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1-1 )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다국어 처리를 위한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bean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선언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MessageSource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LocaleResolver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25" y="2720882"/>
            <a:ext cx="6039642" cy="1843475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3" y="4581291"/>
            <a:ext cx="6565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1-2)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다국어 처리 파일 생성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25" y="4931230"/>
            <a:ext cx="2879814" cy="1619723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39" y="4931230"/>
            <a:ext cx="3798772" cy="1619723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510867" y="5571067"/>
            <a:ext cx="1219344" cy="979886"/>
          </a:xfrm>
          <a:prstGeom prst="rect">
            <a:avLst/>
          </a:prstGeom>
          <a:solidFill>
            <a:schemeClr val="bg1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변경할 언어를 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Key = value </a:t>
            </a:r>
          </a:p>
          <a:p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형식으로 작성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Properties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파일로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작성 시 </a:t>
            </a:r>
            <a:r>
              <a:rPr lang="en-US" altLang="ko-KR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value</a:t>
            </a:r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값은 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자동으로 코드처리</a:t>
            </a:r>
            <a:endParaRPr lang="en-US" altLang="ko-KR" sz="1000" dirty="0">
              <a:solidFill>
                <a:srgbClr val="2F5597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616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751966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1-3 )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다국어 처리 화면구현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65" y="1473819"/>
            <a:ext cx="5228170" cy="2101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39" y="1150654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- Controller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3" y="1473819"/>
            <a:ext cx="2520290" cy="21014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9" y="3650184"/>
            <a:ext cx="1970426" cy="29410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064" y="3650184"/>
            <a:ext cx="1969200" cy="29410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263" y="3650184"/>
            <a:ext cx="1969200" cy="294102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335" y="3650184"/>
            <a:ext cx="1969200" cy="29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71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751966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메일전송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8827" y="1066635"/>
            <a:ext cx="6428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 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781" y="1152447"/>
            <a:ext cx="6428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스프링에서 지원하는 메일 모듈을 이용하여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메일을 전송하는 기능이다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32" y="2232694"/>
            <a:ext cx="4388327" cy="1666790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4376732" y="1678696"/>
            <a:ext cx="3185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2-2 )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메일 처리를 위한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bean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선언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        (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JavaMailSenderImpl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8" y="1996043"/>
            <a:ext cx="3063937" cy="4511849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1672878"/>
            <a:ext cx="3254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2-1 )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프레임 워크 확인 및 등록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(lib)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4398155" y="4022478"/>
            <a:ext cx="31856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2-3 ) Service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단 처리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32" y="4345643"/>
            <a:ext cx="4367601" cy="2162249"/>
          </a:xfrm>
          <a:prstGeom prst="rect">
            <a:avLst/>
          </a:prstGeom>
          <a:ln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176660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525640" y="1104391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2-4 )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메일 전송 화면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8827" y="1190460"/>
            <a:ext cx="6428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 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3047612" y="368708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r="23779"/>
          <a:stretch/>
        </p:blipFill>
        <p:spPr>
          <a:xfrm>
            <a:off x="3302987" y="2066030"/>
            <a:ext cx="2716813" cy="330607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97" y="2066030"/>
            <a:ext cx="2613268" cy="3306071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0" y="2055149"/>
            <a:ext cx="2711010" cy="3316952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36" name="오른쪽 화살표 35"/>
          <p:cNvSpPr/>
          <p:nvPr/>
        </p:nvSpPr>
        <p:spPr>
          <a:xfrm>
            <a:off x="6092152" y="368708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1A6100B-326B-4A26-B6D4-44E9512FBB68}"/>
              </a:ext>
            </a:extLst>
          </p:cNvPr>
          <p:cNvSpPr txBox="1"/>
          <p:nvPr/>
        </p:nvSpPr>
        <p:spPr>
          <a:xfrm>
            <a:off x="241740" y="5524500"/>
            <a:ext cx="272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비밀번호 찾기 단계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8F34C6D-1809-4EC2-B553-8CBEC3F2163A}"/>
              </a:ext>
            </a:extLst>
          </p:cNvPr>
          <p:cNvSpPr txBox="1"/>
          <p:nvPr/>
        </p:nvSpPr>
        <p:spPr>
          <a:xfrm>
            <a:off x="3299265" y="5524500"/>
            <a:ext cx="272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인증번호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CFD6261-6C25-4EB5-B1E5-2F7437A8AE5E}"/>
              </a:ext>
            </a:extLst>
          </p:cNvPr>
          <p:cNvSpPr txBox="1"/>
          <p:nvPr/>
        </p:nvSpPr>
        <p:spPr>
          <a:xfrm>
            <a:off x="6283463" y="5524500"/>
            <a:ext cx="272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이메일 인증번호 처리</a:t>
            </a:r>
          </a:p>
        </p:txBody>
      </p:sp>
    </p:spTree>
    <p:extLst>
      <p:ext uri="{BB962C8B-B14F-4D97-AF65-F5344CB8AC3E}">
        <p14:creationId xmlns:p14="http://schemas.microsoft.com/office/powerpoint/2010/main" val="1187382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9118FD-3D80-4EA8-ADB8-F8E51B54CA5F}"/>
              </a:ext>
            </a:extLst>
          </p:cNvPr>
          <p:cNvSpPr txBox="1"/>
          <p:nvPr/>
        </p:nvSpPr>
        <p:spPr>
          <a:xfrm>
            <a:off x="665686" y="751966"/>
            <a:ext cx="3625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3 ) 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MultipartResolver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8827" y="1066635"/>
            <a:ext cx="75794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Multipart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로 서버에 전송된 데이터를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MVC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가 사용할 수 있도록 변경해주는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Resolver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Container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에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CommonMultipartResolver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를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Bean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으로 선언해주고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서버에 저장되어 있는 파일을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stream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형식으로 전송하여 다운로드 받을 수 있도록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DownloadViewr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클래스를 만들어서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Bean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으로 선언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02" y="1635759"/>
            <a:ext cx="6152922" cy="554522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02" y="2817493"/>
            <a:ext cx="5822638" cy="3516631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63" y="3013602"/>
            <a:ext cx="3752451" cy="581025"/>
          </a:xfrm>
          <a:prstGeom prst="rect">
            <a:avLst/>
          </a:prstGeom>
          <a:ln>
            <a:solidFill>
              <a:srgbClr val="2F5597"/>
            </a:solidFill>
          </a:ln>
        </p:spPr>
      </p:pic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3143250" y="3304115"/>
            <a:ext cx="1241613" cy="0"/>
          </a:xfrm>
          <a:prstGeom prst="straightConnector1">
            <a:avLst/>
          </a:prstGeom>
          <a:ln w="12700">
            <a:solidFill>
              <a:srgbClr val="2F559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76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77815" y="1184410"/>
            <a:ext cx="3259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PMS</a:t>
            </a:r>
            <a:r>
              <a:rPr lang="ko-KR" altLang="en-US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란</a:t>
            </a:r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5000" dirty="0">
              <a:solidFill>
                <a:srgbClr val="3333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060" y="2732002"/>
            <a:ext cx="69277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Project Management System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의 약자로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말 그대로 </a:t>
            </a:r>
            <a:r>
              <a:rPr lang="ko-KR" altLang="en-US" dirty="0">
                <a:solidFill>
                  <a:srgbClr val="2F5597"/>
                </a:solidFill>
                <a:latin typeface="나눔스퀘어 ExtraBold" pitchFamily="50" charset="-127"/>
                <a:ea typeface="나눔스퀘어 ExtraBold" pitchFamily="50" charset="-127"/>
              </a:rPr>
              <a:t>프로젝트를  관리해주는 시스템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을</a:t>
            </a:r>
            <a:r>
              <a:rPr lang="ko-KR" altLang="en-US" dirty="0">
                <a:solidFill>
                  <a:srgbClr val="2F5597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말한다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대다수의 기업이나 단체 조직들은 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프로젝트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단위로 업무를 진행한다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PMS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는 프로젝트 단위의 업무를</a:t>
            </a:r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체계적으로 관리하여 </a:t>
            </a:r>
            <a:r>
              <a:rPr lang="ko-KR" altLang="en-US" dirty="0">
                <a:solidFill>
                  <a:srgbClr val="2F5597"/>
                </a:solidFill>
                <a:latin typeface="나눔스퀘어 ExtraBold" pitchFamily="50" charset="-127"/>
                <a:ea typeface="나눔스퀘어 ExtraBold" pitchFamily="50" charset="-127"/>
              </a:rPr>
              <a:t>시간을 효율적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으로 사용할 수 있도록 도와주고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프로젝트의 진척현황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인력배정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발주 납품관리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매출관리 등을</a:t>
            </a:r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dirty="0">
                <a:solidFill>
                  <a:srgbClr val="2F5597"/>
                </a:solidFill>
                <a:latin typeface="나눔스퀘어 ExtraBold" pitchFamily="50" charset="-127"/>
                <a:ea typeface="나눔스퀘어 ExtraBold" pitchFamily="50" charset="-127"/>
              </a:rPr>
              <a:t>한 눈에 조회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할 수 있게 도와주는 시스템이다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742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35AF5C-5472-4EB7-85BA-D86C91F950C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B41C5C-D02F-4692-B5FE-552F1E111C6C}"/>
              </a:ext>
            </a:extLst>
          </p:cNvPr>
          <p:cNvSpPr/>
          <p:nvPr/>
        </p:nvSpPr>
        <p:spPr>
          <a:xfrm>
            <a:off x="126999" y="126999"/>
            <a:ext cx="8898467" cy="66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3BF7C7-615A-4549-8AB3-1FD13ACCFD09}"/>
              </a:ext>
            </a:extLst>
          </p:cNvPr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9700A8-EDEC-4452-B7AD-1AB774650F61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05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핵심기술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8827" y="694087"/>
            <a:ext cx="64283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DownloadViewer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500" dirty="0" err="1">
                <a:latin typeface="나눔스퀘어 Bold" pitchFamily="50" charset="-127"/>
                <a:ea typeface="나눔스퀘어 Bold" pitchFamily="50" charset="-127"/>
              </a:rPr>
              <a:t>BeanName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을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View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에 넣어주면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1117070"/>
            <a:ext cx="6734175" cy="1304925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98827" y="2522885"/>
            <a:ext cx="64283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다운로드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Controller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500" dirty="0"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500" dirty="0">
                <a:latin typeface="나눔스퀘어 Bold" pitchFamily="50" charset="-127"/>
                <a:ea typeface="나눔스퀘어 Bold" pitchFamily="50" charset="-127"/>
              </a:rPr>
              <a:t>로 파일명을 보내주면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19" y="2983970"/>
            <a:ext cx="4162425" cy="1685925"/>
          </a:xfrm>
          <a:prstGeom prst="rect">
            <a:avLst/>
          </a:prstGeom>
          <a:ln>
            <a:solidFill>
              <a:srgbClr val="2F5597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70" y="4966756"/>
            <a:ext cx="4431457" cy="1518709"/>
          </a:xfrm>
          <a:prstGeom prst="rect">
            <a:avLst/>
          </a:prstGeom>
          <a:ln>
            <a:solidFill>
              <a:srgbClr val="2F5597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105400" y="3852333"/>
            <a:ext cx="448733" cy="3132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54133" y="3680738"/>
            <a:ext cx="558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클릭</a:t>
            </a:r>
            <a:r>
              <a:rPr lang="en-US" altLang="ko-KR" sz="1300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!</a:t>
            </a:r>
            <a:endParaRPr lang="ko-KR" altLang="en-US" sz="1300" dirty="0">
              <a:solidFill>
                <a:srgbClr val="C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8" name="직선 화살표 연결선 17"/>
          <p:cNvCxnSpPr>
            <a:stCxn id="12" idx="2"/>
          </p:cNvCxnSpPr>
          <p:nvPr/>
        </p:nvCxnSpPr>
        <p:spPr>
          <a:xfrm flipH="1">
            <a:off x="3378200" y="4165601"/>
            <a:ext cx="1951567" cy="179493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891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나눔스퀘어 Bold" pitchFamily="50" charset="-127"/>
                <a:ea typeface="나눔스퀘어 Bold" pitchFamily="50" charset="-127"/>
              </a:rPr>
              <a:t>DB </a:t>
            </a:r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2858325-4491-47C0-B31E-66B0D4DA619B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6EE0CDC5-3C61-4B5B-9291-F4451F0C8AE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40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엔티티 관계도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99B67277-A287-44E5-A34B-DADB368C5293}"/>
              </a:ext>
            </a:extLst>
          </p:cNvPr>
          <p:cNvSpPr/>
          <p:nvPr/>
        </p:nvSpPr>
        <p:spPr>
          <a:xfrm>
            <a:off x="3840684" y="1656056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사원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58FBD39D-9F11-4778-9A40-AA083995D51C}"/>
              </a:ext>
            </a:extLst>
          </p:cNvPr>
          <p:cNvSpPr/>
          <p:nvPr/>
        </p:nvSpPr>
        <p:spPr>
          <a:xfrm>
            <a:off x="2762256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업무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D968EAC-F81B-409F-B506-746BAE6ED585}"/>
              </a:ext>
            </a:extLst>
          </p:cNvPr>
          <p:cNvSpPr/>
          <p:nvPr/>
        </p:nvSpPr>
        <p:spPr>
          <a:xfrm>
            <a:off x="221192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이슈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342BEDD5-11B5-4BF4-ABE6-424F5357650A}"/>
              </a:ext>
            </a:extLst>
          </p:cNvPr>
          <p:cNvSpPr/>
          <p:nvPr/>
        </p:nvSpPr>
        <p:spPr>
          <a:xfrm>
            <a:off x="1478492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조치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D3BB9CA4-E452-4A2A-B4E3-3A409FE75AFF}"/>
              </a:ext>
            </a:extLst>
          </p:cNvPr>
          <p:cNvSpPr/>
          <p:nvPr/>
        </p:nvSpPr>
        <p:spPr>
          <a:xfrm>
            <a:off x="4046020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프로젝트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A4F1E659-D3A6-480E-A68D-F86766991665}"/>
              </a:ext>
            </a:extLst>
          </p:cNvPr>
          <p:cNvSpPr/>
          <p:nvPr/>
        </p:nvSpPr>
        <p:spPr>
          <a:xfrm>
            <a:off x="5529809" y="4037405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프로젝트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게시판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0CFBEF81-389B-41D5-A52D-EAC253EFCF51}"/>
              </a:ext>
            </a:extLst>
          </p:cNvPr>
          <p:cNvSpPr/>
          <p:nvPr/>
        </p:nvSpPr>
        <p:spPr>
          <a:xfrm>
            <a:off x="7897312" y="2732927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일정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C66382DF-9E7B-48DB-A902-735A6F9375E0}"/>
              </a:ext>
            </a:extLst>
          </p:cNvPr>
          <p:cNvSpPr/>
          <p:nvPr/>
        </p:nvSpPr>
        <p:spPr>
          <a:xfrm>
            <a:off x="6613548" y="2723402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프로젝트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멤버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BCE99E3B-46CE-40B1-B578-A3A6FB863540}"/>
              </a:ext>
            </a:extLst>
          </p:cNvPr>
          <p:cNvSpPr/>
          <p:nvPr/>
        </p:nvSpPr>
        <p:spPr>
          <a:xfrm>
            <a:off x="221192" y="3452748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이슈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첨부파일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8CB8BF59-006B-492F-9805-9EA43D061506}"/>
              </a:ext>
            </a:extLst>
          </p:cNvPr>
          <p:cNvSpPr/>
          <p:nvPr/>
        </p:nvSpPr>
        <p:spPr>
          <a:xfrm>
            <a:off x="1478492" y="3452748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조치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첨부파일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6062D07F-9B0D-4DAA-A2CD-8E64E49F22A5}"/>
              </a:ext>
            </a:extLst>
          </p:cNvPr>
          <p:cNvSpPr/>
          <p:nvPr/>
        </p:nvSpPr>
        <p:spPr>
          <a:xfrm>
            <a:off x="1478492" y="4172569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조치코드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28662222-3615-46D9-9744-0D65BD5620E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750881" y="3198972"/>
            <a:ext cx="0" cy="253776"/>
          </a:xfrm>
          <a:prstGeom prst="straightConnector1">
            <a:avLst/>
          </a:prstGeom>
          <a:ln w="19050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2D9CF122-2A1F-4D30-BC31-00A4B979980D}"/>
              </a:ext>
            </a:extLst>
          </p:cNvPr>
          <p:cNvCxnSpPr/>
          <p:nvPr/>
        </p:nvCxnSpPr>
        <p:spPr>
          <a:xfrm>
            <a:off x="2014531" y="3198972"/>
            <a:ext cx="0" cy="253776"/>
          </a:xfrm>
          <a:prstGeom prst="straightConnector1">
            <a:avLst/>
          </a:prstGeom>
          <a:ln w="19050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E274AB98-1281-4285-B1C2-D8E5E538821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63568" y="3900676"/>
            <a:ext cx="714924" cy="504916"/>
          </a:xfrm>
          <a:prstGeom prst="straightConnector1">
            <a:avLst/>
          </a:prstGeom>
          <a:ln w="19050"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8C176CE-ED7A-444E-B426-7EFF3B72F6D3}"/>
              </a:ext>
            </a:extLst>
          </p:cNvPr>
          <p:cNvCxnSpPr>
            <a:cxnSpLocks/>
          </p:cNvCxnSpPr>
          <p:nvPr/>
        </p:nvCxnSpPr>
        <p:spPr>
          <a:xfrm rot="16200000">
            <a:off x="1382706" y="2830002"/>
            <a:ext cx="0" cy="253776"/>
          </a:xfrm>
          <a:prstGeom prst="straightConnector1">
            <a:avLst/>
          </a:prstGeom>
          <a:ln w="19050">
            <a:solidFill>
              <a:srgbClr val="3333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82AD4560-C03E-41C2-8D67-3638A78849A4}"/>
              </a:ext>
            </a:extLst>
          </p:cNvPr>
          <p:cNvSpPr/>
          <p:nvPr/>
        </p:nvSpPr>
        <p:spPr>
          <a:xfrm>
            <a:off x="6613548" y="343463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역할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C60270DD-F5B8-488E-9285-A07A5B055B1E}"/>
              </a:ext>
            </a:extLst>
          </p:cNvPr>
          <p:cNvCxnSpPr>
            <a:cxnSpLocks/>
          </p:cNvCxnSpPr>
          <p:nvPr/>
        </p:nvCxnSpPr>
        <p:spPr>
          <a:xfrm flipV="1">
            <a:off x="7143237" y="319897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E747709E-6689-4960-896B-68E6D577B946}"/>
              </a:ext>
            </a:extLst>
          </p:cNvPr>
          <p:cNvSpPr/>
          <p:nvPr/>
        </p:nvSpPr>
        <p:spPr>
          <a:xfrm>
            <a:off x="2762256" y="31990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권한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8AE8E475-E16F-4DCF-BD8F-161802ADB272}"/>
              </a:ext>
            </a:extLst>
          </p:cNvPr>
          <p:cNvSpPr/>
          <p:nvPr/>
        </p:nvSpPr>
        <p:spPr>
          <a:xfrm>
            <a:off x="2762256" y="992569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직급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0D319753-8C1E-4466-9D87-D3A9F4D415D0}"/>
              </a:ext>
            </a:extLst>
          </p:cNvPr>
          <p:cNvSpPr/>
          <p:nvPr/>
        </p:nvSpPr>
        <p:spPr>
          <a:xfrm>
            <a:off x="4042310" y="31990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부서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xmlns="" id="{85E7C8BB-5E60-4883-BEE6-DFD3548148C5}"/>
              </a:ext>
            </a:extLst>
          </p:cNvPr>
          <p:cNvCxnSpPr>
            <a:cxnSpLocks/>
          </p:cNvCxnSpPr>
          <p:nvPr/>
        </p:nvCxnSpPr>
        <p:spPr>
          <a:xfrm flipH="1">
            <a:off x="2749556" y="550136"/>
            <a:ext cx="12700" cy="672668"/>
          </a:xfrm>
          <a:prstGeom prst="bentConnector3">
            <a:avLst>
              <a:gd name="adj1" fmla="val 875000"/>
            </a:avLst>
          </a:prstGeom>
          <a:ln w="28575">
            <a:solidFill>
              <a:srgbClr val="66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xmlns="" id="{B204AD72-5FCB-4995-8467-ECB327CB6F1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8425" y="886470"/>
            <a:ext cx="1202259" cy="1002609"/>
          </a:xfrm>
          <a:prstGeom prst="bentConnector3">
            <a:avLst>
              <a:gd name="adj1" fmla="val -11796"/>
            </a:avLst>
          </a:prstGeom>
          <a:ln w="28575">
            <a:solidFill>
              <a:srgbClr val="66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xmlns="" id="{7D6F44E5-F256-4320-ADAD-A127B5EAA897}"/>
              </a:ext>
            </a:extLst>
          </p:cNvPr>
          <p:cNvSpPr/>
          <p:nvPr/>
        </p:nvSpPr>
        <p:spPr>
          <a:xfrm rot="5400000">
            <a:off x="3783534" y="1846729"/>
            <a:ext cx="76200" cy="84698"/>
          </a:xfrm>
          <a:prstGeom prst="triangle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61DBCFC2-04BD-42DB-8FE3-8760F1BA047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71999" y="785946"/>
            <a:ext cx="1" cy="870110"/>
          </a:xfrm>
          <a:prstGeom prst="straightConnector1">
            <a:avLst/>
          </a:prstGeom>
          <a:ln w="28575">
            <a:solidFill>
              <a:srgbClr val="6633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44883D5A-63AE-4965-94E1-68A73A7D9E64}"/>
              </a:ext>
            </a:extLst>
          </p:cNvPr>
          <p:cNvSpPr/>
          <p:nvPr/>
        </p:nvSpPr>
        <p:spPr>
          <a:xfrm>
            <a:off x="5557749" y="5415166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게시판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첨부파일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037C6071-458B-4FC9-BD94-2209344490A2}"/>
              </a:ext>
            </a:extLst>
          </p:cNvPr>
          <p:cNvSpPr/>
          <p:nvPr/>
        </p:nvSpPr>
        <p:spPr>
          <a:xfrm>
            <a:off x="5557749" y="6087834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게시판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답글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xmlns="" id="{4461877F-86A1-4B65-AB4A-6E8B9D0C6F73}"/>
              </a:ext>
            </a:extLst>
          </p:cNvPr>
          <p:cNvCxnSpPr>
            <a:cxnSpLocks/>
          </p:cNvCxnSpPr>
          <p:nvPr/>
        </p:nvCxnSpPr>
        <p:spPr>
          <a:xfrm flipH="1">
            <a:off x="5545049" y="5648189"/>
            <a:ext cx="12700" cy="672668"/>
          </a:xfrm>
          <a:prstGeom prst="bentConnector3">
            <a:avLst>
              <a:gd name="adj1" fmla="val 1156252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52A91882-3798-4058-88FE-995CF470A154}"/>
              </a:ext>
            </a:extLst>
          </p:cNvPr>
          <p:cNvCxnSpPr>
            <a:stCxn id="12" idx="2"/>
          </p:cNvCxnSpPr>
          <p:nvPr/>
        </p:nvCxnSpPr>
        <p:spPr>
          <a:xfrm>
            <a:off x="6059498" y="4503450"/>
            <a:ext cx="0" cy="74019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B1B2EFDA-46B4-4584-9AFA-CBA844447288}"/>
              </a:ext>
            </a:extLst>
          </p:cNvPr>
          <p:cNvCxnSpPr>
            <a:cxnSpLocks/>
          </p:cNvCxnSpPr>
          <p:nvPr/>
        </p:nvCxnSpPr>
        <p:spPr>
          <a:xfrm flipH="1">
            <a:off x="5207320" y="5243642"/>
            <a:ext cx="8676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8291D473-EC64-46C0-ABCA-3FF96AF3B0CB}"/>
              </a:ext>
            </a:extLst>
          </p:cNvPr>
          <p:cNvCxnSpPr/>
          <p:nvPr/>
        </p:nvCxnSpPr>
        <p:spPr>
          <a:xfrm>
            <a:off x="5221605" y="5243641"/>
            <a:ext cx="0" cy="75240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xmlns="" id="{670403E1-0F68-4F78-B2C8-6F7AE481CC10}"/>
              </a:ext>
            </a:extLst>
          </p:cNvPr>
          <p:cNvCxnSpPr/>
          <p:nvPr/>
        </p:nvCxnSpPr>
        <p:spPr>
          <a:xfrm>
            <a:off x="5221605" y="5984523"/>
            <a:ext cx="19812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xmlns="" id="{6AC7737A-6FDB-434F-A2B9-C0D6DDB7805B}"/>
              </a:ext>
            </a:extLst>
          </p:cNvPr>
          <p:cNvSpPr/>
          <p:nvPr/>
        </p:nvSpPr>
        <p:spPr>
          <a:xfrm>
            <a:off x="2751652" y="4039025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분할업무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7DF41408-D1C5-4FC9-8CB5-EFDBBDCF1BEC}"/>
              </a:ext>
            </a:extLst>
          </p:cNvPr>
          <p:cNvCxnSpPr>
            <a:cxnSpLocks/>
          </p:cNvCxnSpPr>
          <p:nvPr/>
        </p:nvCxnSpPr>
        <p:spPr>
          <a:xfrm rot="5400000" flipH="1">
            <a:off x="3936617" y="283000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96F4CDC1-6A93-43DC-83D7-A62F9C413E50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105398" y="2956425"/>
            <a:ext cx="1508150" cy="9525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xmlns="" id="{E7056853-B0AF-4280-B0A8-C9CEE1F4BA4F}"/>
              </a:ext>
            </a:extLst>
          </p:cNvPr>
          <p:cNvSpPr/>
          <p:nvPr/>
        </p:nvSpPr>
        <p:spPr>
          <a:xfrm>
            <a:off x="4690011" y="3434631"/>
            <a:ext cx="1059378" cy="4660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프로젝트</a:t>
            </a:r>
            <a:endParaRPr lang="en-US" altLang="ko-KR" sz="1300" dirty="0">
              <a:solidFill>
                <a:schemeClr val="bg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분류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2DB8AE72-C41F-42D3-986E-0ADE30CDC956}"/>
              </a:ext>
            </a:extLst>
          </p:cNvPr>
          <p:cNvCxnSpPr>
            <a:cxnSpLocks/>
          </p:cNvCxnSpPr>
          <p:nvPr/>
        </p:nvCxnSpPr>
        <p:spPr>
          <a:xfrm flipV="1">
            <a:off x="4881050" y="3198972"/>
            <a:ext cx="0" cy="25377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xmlns="" id="{3B0ABA7E-D545-4CC6-92B1-9A1B77446511}"/>
              </a:ext>
            </a:extLst>
          </p:cNvPr>
          <p:cNvSpPr/>
          <p:nvPr/>
        </p:nvSpPr>
        <p:spPr>
          <a:xfrm>
            <a:off x="2750351" y="4709658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분할업무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결과파일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549DA529-751F-494D-A512-28BC3A3E8EA4}"/>
              </a:ext>
            </a:extLst>
          </p:cNvPr>
          <p:cNvCxnSpPr>
            <a:cxnSpLocks/>
          </p:cNvCxnSpPr>
          <p:nvPr/>
        </p:nvCxnSpPr>
        <p:spPr>
          <a:xfrm>
            <a:off x="2976556" y="3198972"/>
            <a:ext cx="0" cy="8384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xmlns="" id="{635B91A3-9DDC-40A0-8430-05E87C6428D7}"/>
              </a:ext>
            </a:extLst>
          </p:cNvPr>
          <p:cNvSpPr/>
          <p:nvPr/>
        </p:nvSpPr>
        <p:spPr>
          <a:xfrm>
            <a:off x="3100945" y="3434631"/>
            <a:ext cx="1059378" cy="4660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결과파일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BFEECC6F-38E6-4A92-95A3-2B45D869F4CF}"/>
              </a:ext>
            </a:extLst>
          </p:cNvPr>
          <p:cNvCxnSpPr>
            <a:cxnSpLocks/>
          </p:cNvCxnSpPr>
          <p:nvPr/>
        </p:nvCxnSpPr>
        <p:spPr>
          <a:xfrm flipH="1">
            <a:off x="3633016" y="3182303"/>
            <a:ext cx="510" cy="23565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이등변 삼각형 93">
            <a:extLst>
              <a:ext uri="{FF2B5EF4-FFF2-40B4-BE49-F238E27FC236}">
                <a16:creationId xmlns:a16="http://schemas.microsoft.com/office/drawing/2014/main" xmlns="" id="{0C819944-CEF4-452D-A8FF-2F0957DC544A}"/>
              </a:ext>
            </a:extLst>
          </p:cNvPr>
          <p:cNvSpPr/>
          <p:nvPr/>
        </p:nvSpPr>
        <p:spPr>
          <a:xfrm rot="5400000">
            <a:off x="5477300" y="5605839"/>
            <a:ext cx="76200" cy="84698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xmlns="" id="{27230BE5-AE78-46C2-A98D-C454175C291F}"/>
              </a:ext>
            </a:extLst>
          </p:cNvPr>
          <p:cNvSpPr/>
          <p:nvPr/>
        </p:nvSpPr>
        <p:spPr>
          <a:xfrm rot="5400000">
            <a:off x="5477300" y="6278507"/>
            <a:ext cx="76200" cy="84698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D3955CB9-19B1-42C3-81FB-51548BA6EE40}"/>
              </a:ext>
            </a:extLst>
          </p:cNvPr>
          <p:cNvCxnSpPr>
            <a:cxnSpLocks/>
          </p:cNvCxnSpPr>
          <p:nvPr/>
        </p:nvCxnSpPr>
        <p:spPr>
          <a:xfrm flipH="1">
            <a:off x="3280034" y="4503450"/>
            <a:ext cx="6" cy="2045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xmlns="" id="{57353776-7E6A-4204-B5C8-4CA789509C1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72000" y="2122101"/>
            <a:ext cx="0" cy="6125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4E9CA77D-4E05-4943-9349-D396633640A0}"/>
              </a:ext>
            </a:extLst>
          </p:cNvPr>
          <p:cNvCxnSpPr>
            <a:cxnSpLocks/>
          </p:cNvCxnSpPr>
          <p:nvPr/>
        </p:nvCxnSpPr>
        <p:spPr>
          <a:xfrm>
            <a:off x="3291945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41797D57-FC11-47F1-AE0A-7B3F9CDF36C1}"/>
              </a:ext>
            </a:extLst>
          </p:cNvPr>
          <p:cNvCxnSpPr>
            <a:cxnSpLocks/>
          </p:cNvCxnSpPr>
          <p:nvPr/>
        </p:nvCxnSpPr>
        <p:spPr>
          <a:xfrm>
            <a:off x="2022256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463B1D6B-4303-48B3-B055-EC4802F9CECF}"/>
              </a:ext>
            </a:extLst>
          </p:cNvPr>
          <p:cNvCxnSpPr>
            <a:cxnSpLocks/>
          </p:cNvCxnSpPr>
          <p:nvPr/>
        </p:nvCxnSpPr>
        <p:spPr>
          <a:xfrm>
            <a:off x="766524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51DBD8EE-C1D6-4522-B361-CE0D9107583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059498" y="2428364"/>
            <a:ext cx="0" cy="160904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1A6853C2-9C18-4FDA-AD4F-71EE01610507}"/>
              </a:ext>
            </a:extLst>
          </p:cNvPr>
          <p:cNvCxnSpPr>
            <a:cxnSpLocks/>
          </p:cNvCxnSpPr>
          <p:nvPr/>
        </p:nvCxnSpPr>
        <p:spPr>
          <a:xfrm>
            <a:off x="7143237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EB590E2E-F32D-415D-B1A2-97CF6D38D4C7}"/>
              </a:ext>
            </a:extLst>
          </p:cNvPr>
          <p:cNvCxnSpPr>
            <a:cxnSpLocks/>
          </p:cNvCxnSpPr>
          <p:nvPr/>
        </p:nvCxnSpPr>
        <p:spPr>
          <a:xfrm>
            <a:off x="8427001" y="2428364"/>
            <a:ext cx="0" cy="30626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xmlns="" id="{50B5CCA6-E46B-46A6-9479-F12BA16D8A8F}"/>
              </a:ext>
            </a:extLst>
          </p:cNvPr>
          <p:cNvCxnSpPr>
            <a:cxnSpLocks/>
          </p:cNvCxnSpPr>
          <p:nvPr/>
        </p:nvCxnSpPr>
        <p:spPr>
          <a:xfrm>
            <a:off x="751663" y="2428364"/>
            <a:ext cx="76896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18ADAA8-45D4-4B41-B6D5-5BECFE31B51E}"/>
              </a:ext>
            </a:extLst>
          </p:cNvPr>
          <p:cNvSpPr txBox="1"/>
          <p:nvPr/>
        </p:nvSpPr>
        <p:spPr>
          <a:xfrm>
            <a:off x="7592106" y="5608005"/>
            <a:ext cx="1258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itchFamily="50" charset="-127"/>
                <a:ea typeface="나눔스퀘어 Bold" pitchFamily="50" charset="-127"/>
              </a:rPr>
              <a:t>식별 관계</a:t>
            </a:r>
            <a:endParaRPr lang="en-US" altLang="ko-KR" sz="1500" dirty="0"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5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500" dirty="0" err="1">
                <a:latin typeface="나눔스퀘어" pitchFamily="50" charset="-127"/>
                <a:ea typeface="나눔스퀘어 Bold" pitchFamily="50" charset="-127"/>
              </a:rPr>
              <a:t>비식별</a:t>
            </a:r>
            <a:r>
              <a:rPr lang="ko-KR" altLang="en-US" sz="1500" dirty="0">
                <a:latin typeface="나눔스퀘어" pitchFamily="50" charset="-127"/>
                <a:ea typeface="나눔스퀘어 Bold" pitchFamily="50" charset="-127"/>
              </a:rPr>
              <a:t> 관계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6E9A231-152F-4C9F-B24A-2C53C68D7AA5}"/>
              </a:ext>
            </a:extLst>
          </p:cNvPr>
          <p:cNvSpPr/>
          <p:nvPr/>
        </p:nvSpPr>
        <p:spPr>
          <a:xfrm>
            <a:off x="7191132" y="5395645"/>
            <a:ext cx="1665001" cy="11582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29257B5C-1054-43AB-A26E-E6EC7C4CB59E}"/>
              </a:ext>
            </a:extLst>
          </p:cNvPr>
          <p:cNvCxnSpPr>
            <a:cxnSpLocks/>
          </p:cNvCxnSpPr>
          <p:nvPr/>
        </p:nvCxnSpPr>
        <p:spPr>
          <a:xfrm flipV="1">
            <a:off x="7446562" y="6071644"/>
            <a:ext cx="0" cy="25377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EC95967E-6C0D-4C55-B8E4-E460D044E15E}"/>
              </a:ext>
            </a:extLst>
          </p:cNvPr>
          <p:cNvCxnSpPr>
            <a:cxnSpLocks/>
          </p:cNvCxnSpPr>
          <p:nvPr/>
        </p:nvCxnSpPr>
        <p:spPr>
          <a:xfrm flipV="1">
            <a:off x="7446562" y="5608005"/>
            <a:ext cx="0" cy="25377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69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5476" y="287866"/>
            <a:ext cx="3150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5476" y="1397326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나눔스퀘어" pitchFamily="50" charset="-127"/>
                <a:ea typeface="나눔스퀘어 Bold" pitchFamily="50" charset="-127"/>
              </a:rPr>
              <a:t>직급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45476" y="1649327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직급번호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25476" y="1649326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 err="1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직급명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2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45477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기타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25476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491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나눔스퀘어" pitchFamily="50" charset="-127"/>
                <a:ea typeface="나눔스퀘어 Bold" pitchFamily="50" charset="-127"/>
              </a:rPr>
              <a:t>권한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97491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권한번호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577491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 err="1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권한명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492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기타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7749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5476" y="3293722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나눔스퀘어" pitchFamily="50" charset="-127"/>
                <a:ea typeface="나눔스퀘어 Bold" pitchFamily="50" charset="-127"/>
              </a:rPr>
              <a:t>사원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45476" y="3545723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 err="1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사번</a:t>
            </a:r>
            <a:endParaRPr lang="ko-KR" altLang="en-US" sz="9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25476" y="3545722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부서번호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2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45477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직급번호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625476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85710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latin typeface="나눔스퀘어" pitchFamily="50" charset="-127"/>
                <a:ea typeface="나눔스퀘어 Bold" pitchFamily="50" charset="-127"/>
              </a:rPr>
              <a:t>부서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585710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부서번호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665710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8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부서명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66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8571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기타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665710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4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권한번호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62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5477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비밀번호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25476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4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2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45477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 err="1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이메일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25476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54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62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545477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25476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6238" y="3792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46238" y="4044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46238" y="4296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625476" y="2405739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4549276" y="2975937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 rot="16200000">
            <a:off x="310148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3234327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rot="5400000" flipH="1">
            <a:off x="614559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 flipH="1">
            <a:off x="5858589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56143D6A-1880-48F9-A088-FFAFBB27A0F6}"/>
              </a:ext>
            </a:extLst>
          </p:cNvPr>
          <p:cNvCxnSpPr/>
          <p:nvPr/>
        </p:nvCxnSpPr>
        <p:spPr>
          <a:xfrm>
            <a:off x="4549276" y="2470150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D1D371C8-DF4B-4330-8FEB-629D4AA7E1EC}"/>
              </a:ext>
            </a:extLst>
          </p:cNvPr>
          <p:cNvCxnSpPr>
            <a:cxnSpLocks/>
          </p:cNvCxnSpPr>
          <p:nvPr/>
        </p:nvCxnSpPr>
        <p:spPr>
          <a:xfrm rot="5400000">
            <a:off x="2639514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B4A766CF-F826-408A-805C-126F2520F5D7}"/>
              </a:ext>
            </a:extLst>
          </p:cNvPr>
          <p:cNvCxnSpPr>
            <a:cxnSpLocks/>
          </p:cNvCxnSpPr>
          <p:nvPr/>
        </p:nvCxnSpPr>
        <p:spPr>
          <a:xfrm rot="5400000">
            <a:off x="6459039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56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5476" y="287866"/>
            <a:ext cx="3150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-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5476" y="1397326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나눔스퀘어" pitchFamily="50" charset="-127"/>
                <a:ea typeface="나눔스퀘어 Bold" pitchFamily="50" charset="-127"/>
              </a:rPr>
              <a:t>EMPRANK</a:t>
            </a:r>
            <a:endParaRPr lang="ko-KR" altLang="en-US" sz="9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45476" y="1649327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RANKNO</a:t>
            </a:r>
            <a:endParaRPr lang="ko-KR" altLang="en-US" sz="9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25476" y="1649326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RNAME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25476" y="1901739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45477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ETC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5476" y="2153739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491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나눔스퀘어" pitchFamily="50" charset="-127"/>
                <a:ea typeface="나눔스퀘어 Bold" pitchFamily="50" charset="-127"/>
              </a:rPr>
              <a:t>AUTHOR</a:t>
            </a:r>
            <a:endParaRPr lang="ko-KR" altLang="en-US" sz="9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7491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AUTHNO</a:t>
            </a:r>
            <a:endParaRPr lang="ko-KR" altLang="en-US" sz="9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7491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ANAME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7491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492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ETC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749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5476" y="3293722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나눔스퀘어" pitchFamily="50" charset="-127"/>
                <a:ea typeface="나눔스퀘어 Bold" pitchFamily="50" charset="-127"/>
              </a:rPr>
              <a:t>EMP</a:t>
            </a:r>
            <a:endParaRPr lang="ko-KR" altLang="en-US" sz="9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45476" y="3545723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EMPNO</a:t>
            </a:r>
            <a:endParaRPr lang="ko-KR" altLang="en-US" sz="9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25476" y="3545722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DEPTNO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25476" y="3798135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45477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RANKNO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25476" y="4050135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85710" y="4008010"/>
            <a:ext cx="2160000" cy="251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latin typeface="나눔스퀘어" pitchFamily="50" charset="-127"/>
                <a:ea typeface="나눔스퀘어 Bold" pitchFamily="50" charset="-127"/>
              </a:rPr>
              <a:t>DEPT</a:t>
            </a:r>
            <a:endParaRPr lang="ko-KR" altLang="en-US" sz="9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585710" y="4260011"/>
            <a:ext cx="10800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DEPTNO</a:t>
            </a:r>
            <a:endParaRPr lang="ko-KR" altLang="en-US" sz="9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65710" y="4260010"/>
            <a:ext cx="10800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8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DNAME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65710" y="4512423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85711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ETC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665710" y="4764423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4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AUTHNO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625476" y="4307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5477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PASS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25476" y="4559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4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NAME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25476" y="4811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45477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EMAIL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25476" y="5063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54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HIREDATE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25476" y="5315704"/>
            <a:ext cx="1080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545477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PROFILE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25476" y="5567704"/>
            <a:ext cx="1080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9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6238" y="3792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46238" y="4044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46238" y="4296566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625476" y="2405739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4549276" y="2975937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 rot="16200000">
            <a:off x="310148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3234327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rot="5400000" flipH="1">
            <a:off x="6145593" y="4106610"/>
            <a:ext cx="0" cy="88798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 flipH="1">
            <a:off x="5858589" y="4468448"/>
            <a:ext cx="152400" cy="164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94928BF8-F49C-456B-A004-5D774992BE81}"/>
              </a:ext>
            </a:extLst>
          </p:cNvPr>
          <p:cNvCxnSpPr/>
          <p:nvPr/>
        </p:nvCxnSpPr>
        <p:spPr>
          <a:xfrm>
            <a:off x="4549276" y="2470150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C99DDA58-A8E1-4CBC-AABF-50FD168972C4}"/>
              </a:ext>
            </a:extLst>
          </p:cNvPr>
          <p:cNvCxnSpPr>
            <a:cxnSpLocks/>
          </p:cNvCxnSpPr>
          <p:nvPr/>
        </p:nvCxnSpPr>
        <p:spPr>
          <a:xfrm rot="5400000">
            <a:off x="2639514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AD32C0D5-4B04-4B02-BB03-6351C0BC16CB}"/>
              </a:ext>
            </a:extLst>
          </p:cNvPr>
          <p:cNvCxnSpPr>
            <a:cxnSpLocks/>
          </p:cNvCxnSpPr>
          <p:nvPr/>
        </p:nvCxnSpPr>
        <p:spPr>
          <a:xfrm rot="5400000">
            <a:off x="6459039" y="4550204"/>
            <a:ext cx="15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723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211">
            <a:extLst>
              <a:ext uri="{FF2B5EF4-FFF2-40B4-BE49-F238E27FC236}">
                <a16:creationId xmlns:a16="http://schemas.microsoft.com/office/drawing/2014/main" xmlns="" id="{D65E561D-E6DF-454C-B99D-1AB603F0368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5771" y="287866"/>
            <a:ext cx="35003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6CDBE0B-6E80-4F83-9A35-94484D3B6D70}"/>
              </a:ext>
            </a:extLst>
          </p:cNvPr>
          <p:cNvSpPr/>
          <p:nvPr/>
        </p:nvSpPr>
        <p:spPr>
          <a:xfrm>
            <a:off x="3484513" y="1397327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프로젝트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7776091-36E6-4A98-8379-06B435E77BD1}"/>
              </a:ext>
            </a:extLst>
          </p:cNvPr>
          <p:cNvSpPr/>
          <p:nvPr/>
        </p:nvSpPr>
        <p:spPr>
          <a:xfrm>
            <a:off x="3484513" y="1530252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프로젝트번호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B378DF2-DF28-4F9B-AD14-D4C6891CEC8B}"/>
              </a:ext>
            </a:extLst>
          </p:cNvPr>
          <p:cNvSpPr/>
          <p:nvPr/>
        </p:nvSpPr>
        <p:spPr>
          <a:xfrm>
            <a:off x="4564513" y="153025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CFFC783-1A40-4FD3-A660-9791A526DEEF}"/>
              </a:ext>
            </a:extLst>
          </p:cNvPr>
          <p:cNvSpPr/>
          <p:nvPr/>
        </p:nvSpPr>
        <p:spPr>
          <a:xfrm>
            <a:off x="3484513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프로젝트분류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28DE3B-ADFD-44F0-A045-96F1B0C16B28}"/>
              </a:ext>
            </a:extLst>
          </p:cNvPr>
          <p:cNvSpPr/>
          <p:nvPr/>
        </p:nvSpPr>
        <p:spPr>
          <a:xfrm>
            <a:off x="4564513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69413D2-7B22-4E8C-B343-F3DA8A321386}"/>
              </a:ext>
            </a:extLst>
          </p:cNvPr>
          <p:cNvSpPr/>
          <p:nvPr/>
        </p:nvSpPr>
        <p:spPr>
          <a:xfrm>
            <a:off x="3484514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담당자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69F1BF9-2330-491C-8382-EBDBAD684C71}"/>
              </a:ext>
            </a:extLst>
          </p:cNvPr>
          <p:cNvSpPr/>
          <p:nvPr/>
        </p:nvSpPr>
        <p:spPr>
          <a:xfrm>
            <a:off x="4564513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124E8B7-E549-4C02-8F15-D9165F6D3C1E}"/>
              </a:ext>
            </a:extLst>
          </p:cNvPr>
          <p:cNvSpPr/>
          <p:nvPr/>
        </p:nvSpPr>
        <p:spPr>
          <a:xfrm>
            <a:off x="3484513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프로젝트명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5FB1060-28D5-4722-BDD1-7AE9E8C735AD}"/>
              </a:ext>
            </a:extLst>
          </p:cNvPr>
          <p:cNvSpPr/>
          <p:nvPr/>
        </p:nvSpPr>
        <p:spPr>
          <a:xfrm>
            <a:off x="4564513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44CD87-9764-42B4-8B9F-2F635607E167}"/>
              </a:ext>
            </a:extLst>
          </p:cNvPr>
          <p:cNvSpPr txBox="1"/>
          <p:nvPr/>
        </p:nvSpPr>
        <p:spPr>
          <a:xfrm>
            <a:off x="3585275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BFA92F7-930E-4629-94A7-6491CA62C96B}"/>
              </a:ext>
            </a:extLst>
          </p:cNvPr>
          <p:cNvSpPr/>
          <p:nvPr/>
        </p:nvSpPr>
        <p:spPr>
          <a:xfrm>
            <a:off x="3484514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인원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39550DE-AC72-4A0E-93BE-54CCA263F5AB}"/>
              </a:ext>
            </a:extLst>
          </p:cNvPr>
          <p:cNvSpPr/>
          <p:nvPr/>
        </p:nvSpPr>
        <p:spPr>
          <a:xfrm>
            <a:off x="4564513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BBDC85-086E-42B1-B6A8-BE71D9C53E5E}"/>
              </a:ext>
            </a:extLst>
          </p:cNvPr>
          <p:cNvSpPr/>
          <p:nvPr/>
        </p:nvSpPr>
        <p:spPr>
          <a:xfrm>
            <a:off x="3484513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예산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89CBF9F-E789-4EFC-8A63-94FFF94C02AF}"/>
              </a:ext>
            </a:extLst>
          </p:cNvPr>
          <p:cNvSpPr/>
          <p:nvPr/>
        </p:nvSpPr>
        <p:spPr>
          <a:xfrm>
            <a:off x="4564513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896F3B4-C7D4-4C44-A04D-26061309B3B2}"/>
              </a:ext>
            </a:extLst>
          </p:cNvPr>
          <p:cNvSpPr/>
          <p:nvPr/>
        </p:nvSpPr>
        <p:spPr>
          <a:xfrm>
            <a:off x="3484514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시작일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E09C6E9-4BA6-4BF5-9E5B-8B267404852E}"/>
              </a:ext>
            </a:extLst>
          </p:cNvPr>
          <p:cNvSpPr/>
          <p:nvPr/>
        </p:nvSpPr>
        <p:spPr>
          <a:xfrm>
            <a:off x="4564513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6B2EC7E-931C-46D4-AFD0-2E7ADD94D8E6}"/>
              </a:ext>
            </a:extLst>
          </p:cNvPr>
          <p:cNvSpPr/>
          <p:nvPr/>
        </p:nvSpPr>
        <p:spPr>
          <a:xfrm>
            <a:off x="3484513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종료일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0A6FE78-8483-41FF-A45B-465095A1EEED}"/>
              </a:ext>
            </a:extLst>
          </p:cNvPr>
          <p:cNvSpPr/>
          <p:nvPr/>
        </p:nvSpPr>
        <p:spPr>
          <a:xfrm>
            <a:off x="4564513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FB55E2B-C784-448D-9120-8E99254CF5E9}"/>
              </a:ext>
            </a:extLst>
          </p:cNvPr>
          <p:cNvSpPr/>
          <p:nvPr/>
        </p:nvSpPr>
        <p:spPr>
          <a:xfrm>
            <a:off x="3484514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진행률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2B48C15-EF4A-4538-8874-B75BFDAD627C}"/>
              </a:ext>
            </a:extLst>
          </p:cNvPr>
          <p:cNvSpPr/>
          <p:nvPr/>
        </p:nvSpPr>
        <p:spPr>
          <a:xfrm>
            <a:off x="4564513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A882D0A-1443-4B45-A873-9BE62EB64A65}"/>
              </a:ext>
            </a:extLst>
          </p:cNvPr>
          <p:cNvSpPr/>
          <p:nvPr/>
        </p:nvSpPr>
        <p:spPr>
          <a:xfrm>
            <a:off x="3484513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타입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6310832-95A6-4DE7-A6F1-39AF325F9CB2}"/>
              </a:ext>
            </a:extLst>
          </p:cNvPr>
          <p:cNvSpPr/>
          <p:nvPr/>
        </p:nvSpPr>
        <p:spPr>
          <a:xfrm>
            <a:off x="4564513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2DE5DFD-1030-450B-9807-E853266A6874}"/>
              </a:ext>
            </a:extLst>
          </p:cNvPr>
          <p:cNvSpPr/>
          <p:nvPr/>
        </p:nvSpPr>
        <p:spPr>
          <a:xfrm>
            <a:off x="3484514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오픈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B255DB0-ACCD-4219-AC5B-F5779D55FDAC}"/>
              </a:ext>
            </a:extLst>
          </p:cNvPr>
          <p:cNvSpPr/>
          <p:nvPr/>
        </p:nvSpPr>
        <p:spPr>
          <a:xfrm>
            <a:off x="4564513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03BFC31-3851-4D93-8688-98CA40BD0174}"/>
              </a:ext>
            </a:extLst>
          </p:cNvPr>
          <p:cNvSpPr/>
          <p:nvPr/>
        </p:nvSpPr>
        <p:spPr>
          <a:xfrm>
            <a:off x="3484513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상태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127745A-DA05-485C-B81D-8875C682B874}"/>
              </a:ext>
            </a:extLst>
          </p:cNvPr>
          <p:cNvSpPr/>
          <p:nvPr/>
        </p:nvSpPr>
        <p:spPr>
          <a:xfrm>
            <a:off x="4564513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A98B20F-E401-4394-9136-5F36D9256C50}"/>
              </a:ext>
            </a:extLst>
          </p:cNvPr>
          <p:cNvSpPr txBox="1"/>
          <p:nvPr/>
        </p:nvSpPr>
        <p:spPr>
          <a:xfrm>
            <a:off x="3585275" y="175220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BBB171AA-F17D-4FED-BAE7-B43D5DCC7163}"/>
              </a:ext>
            </a:extLst>
          </p:cNvPr>
          <p:cNvSpPr/>
          <p:nvPr/>
        </p:nvSpPr>
        <p:spPr>
          <a:xfrm>
            <a:off x="779413" y="139557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프로젝트 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E80B8D4-3559-4117-B510-9D77BA8814FA}"/>
              </a:ext>
            </a:extLst>
          </p:cNvPr>
          <p:cNvSpPr/>
          <p:nvPr/>
        </p:nvSpPr>
        <p:spPr>
          <a:xfrm>
            <a:off x="779413" y="152215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분류번호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3377573-EAB3-4791-9C6A-3A360DF29755}"/>
              </a:ext>
            </a:extLst>
          </p:cNvPr>
          <p:cNvSpPr/>
          <p:nvPr/>
        </p:nvSpPr>
        <p:spPr>
          <a:xfrm>
            <a:off x="1859413" y="152215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A447471-6759-42DE-A2C3-0EEE88C4DE46}"/>
              </a:ext>
            </a:extLst>
          </p:cNvPr>
          <p:cNvSpPr/>
          <p:nvPr/>
        </p:nvSpPr>
        <p:spPr>
          <a:xfrm>
            <a:off x="779413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분류명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51D9B6C-9FBF-45D9-A687-8684E10F1F0F}"/>
              </a:ext>
            </a:extLst>
          </p:cNvPr>
          <p:cNvSpPr/>
          <p:nvPr/>
        </p:nvSpPr>
        <p:spPr>
          <a:xfrm>
            <a:off x="1859413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5481A66-AECF-4DB0-8D96-79513BF4A256}"/>
              </a:ext>
            </a:extLst>
          </p:cNvPr>
          <p:cNvSpPr/>
          <p:nvPr/>
        </p:nvSpPr>
        <p:spPr>
          <a:xfrm>
            <a:off x="779414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기타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4C38822-2487-498B-8D29-010EDFC2456F}"/>
              </a:ext>
            </a:extLst>
          </p:cNvPr>
          <p:cNvSpPr/>
          <p:nvPr/>
        </p:nvSpPr>
        <p:spPr>
          <a:xfrm>
            <a:off x="1859413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1EEB91A-1365-4ADE-8BB0-733125AE743F}"/>
              </a:ext>
            </a:extLst>
          </p:cNvPr>
          <p:cNvSpPr/>
          <p:nvPr/>
        </p:nvSpPr>
        <p:spPr>
          <a:xfrm>
            <a:off x="779413" y="229044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업무분할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F1116ED-EFA6-4691-98EE-DF06F74E68DD}"/>
              </a:ext>
            </a:extLst>
          </p:cNvPr>
          <p:cNvSpPr/>
          <p:nvPr/>
        </p:nvSpPr>
        <p:spPr>
          <a:xfrm>
            <a:off x="779413" y="241702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분할번호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4EC69AA-6E20-4F7F-9B47-2E32712D2977}"/>
              </a:ext>
            </a:extLst>
          </p:cNvPr>
          <p:cNvSpPr/>
          <p:nvPr/>
        </p:nvSpPr>
        <p:spPr>
          <a:xfrm>
            <a:off x="1859413" y="241702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039B7B9-D4E8-420D-AB5F-DCC8BC25E237}"/>
              </a:ext>
            </a:extLst>
          </p:cNvPr>
          <p:cNvSpPr/>
          <p:nvPr/>
        </p:nvSpPr>
        <p:spPr>
          <a:xfrm>
            <a:off x="779413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업무번호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0DC12BC-A904-4376-97A7-5F6117C8C6BB}"/>
              </a:ext>
            </a:extLst>
          </p:cNvPr>
          <p:cNvSpPr/>
          <p:nvPr/>
        </p:nvSpPr>
        <p:spPr>
          <a:xfrm>
            <a:off x="1859413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7EC8C7D-332E-40ED-B495-65D2DDD0A73D}"/>
              </a:ext>
            </a:extLst>
          </p:cNvPr>
          <p:cNvSpPr/>
          <p:nvPr/>
        </p:nvSpPr>
        <p:spPr>
          <a:xfrm>
            <a:off x="779414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프로젝트번호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54DD5809-7E5E-42FE-BDF5-B8C84A54E030}"/>
              </a:ext>
            </a:extLst>
          </p:cNvPr>
          <p:cNvSpPr/>
          <p:nvPr/>
        </p:nvSpPr>
        <p:spPr>
          <a:xfrm>
            <a:off x="1859413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14A1A78A-5030-4950-A7B0-E3B0D328269E}"/>
              </a:ext>
            </a:extLst>
          </p:cNvPr>
          <p:cNvSpPr/>
          <p:nvPr/>
        </p:nvSpPr>
        <p:spPr>
          <a:xfrm>
            <a:off x="779413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제목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DD089F5-34EE-4500-881C-8D66903B3F76}"/>
              </a:ext>
            </a:extLst>
          </p:cNvPr>
          <p:cNvSpPr/>
          <p:nvPr/>
        </p:nvSpPr>
        <p:spPr>
          <a:xfrm>
            <a:off x="1859413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D55ECFC-EF14-4401-9A57-3533D0E2F39E}"/>
              </a:ext>
            </a:extLst>
          </p:cNvPr>
          <p:cNvSpPr/>
          <p:nvPr/>
        </p:nvSpPr>
        <p:spPr>
          <a:xfrm>
            <a:off x="779414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시작일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8A2F79B-866E-4D36-BBCA-EEA284220B55}"/>
              </a:ext>
            </a:extLst>
          </p:cNvPr>
          <p:cNvSpPr/>
          <p:nvPr/>
        </p:nvSpPr>
        <p:spPr>
          <a:xfrm>
            <a:off x="1859413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F2F9A5A0-F7DD-43BD-9007-E9ABBB44041D}"/>
              </a:ext>
            </a:extLst>
          </p:cNvPr>
          <p:cNvSpPr/>
          <p:nvPr/>
        </p:nvSpPr>
        <p:spPr>
          <a:xfrm>
            <a:off x="779413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종료일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0E60AB77-705A-4E23-959D-5DFE6B973396}"/>
              </a:ext>
            </a:extLst>
          </p:cNvPr>
          <p:cNvSpPr/>
          <p:nvPr/>
        </p:nvSpPr>
        <p:spPr>
          <a:xfrm>
            <a:off x="1859413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2683B74A-7A89-40A2-BCE2-C399C611EFE2}"/>
              </a:ext>
            </a:extLst>
          </p:cNvPr>
          <p:cNvSpPr/>
          <p:nvPr/>
        </p:nvSpPr>
        <p:spPr>
          <a:xfrm>
            <a:off x="779414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진행률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C94D0F6-DB37-4879-8EC3-5567D077602C}"/>
              </a:ext>
            </a:extLst>
          </p:cNvPr>
          <p:cNvSpPr/>
          <p:nvPr/>
        </p:nvSpPr>
        <p:spPr>
          <a:xfrm>
            <a:off x="1859413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NUMBER(2,1)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23936CEA-8B53-4E22-B882-36B31A80C3EB}"/>
              </a:ext>
            </a:extLst>
          </p:cNvPr>
          <p:cNvSpPr/>
          <p:nvPr/>
        </p:nvSpPr>
        <p:spPr>
          <a:xfrm>
            <a:off x="779413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기타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5C7D127C-84F7-46BD-B580-59454AE60DFE}"/>
              </a:ext>
            </a:extLst>
          </p:cNvPr>
          <p:cNvSpPr/>
          <p:nvPr/>
        </p:nvSpPr>
        <p:spPr>
          <a:xfrm>
            <a:off x="1859413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056B1301-5AC2-4A6B-9025-2D5203F8C56A}"/>
              </a:ext>
            </a:extLst>
          </p:cNvPr>
          <p:cNvSpPr txBox="1"/>
          <p:nvPr/>
        </p:nvSpPr>
        <p:spPr>
          <a:xfrm>
            <a:off x="875403" y="251146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4CA3BEF-E9A0-4CF1-A045-118B87B23C41}"/>
              </a:ext>
            </a:extLst>
          </p:cNvPr>
          <p:cNvSpPr txBox="1"/>
          <p:nvPr/>
        </p:nvSpPr>
        <p:spPr>
          <a:xfrm>
            <a:off x="875403" y="264311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89A92A3D-F196-4E8A-94C7-494EF39C80AD}"/>
              </a:ext>
            </a:extLst>
          </p:cNvPr>
          <p:cNvSpPr/>
          <p:nvPr/>
        </p:nvSpPr>
        <p:spPr>
          <a:xfrm>
            <a:off x="779413" y="383349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분할파일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6FA811B3-99F7-41D0-8D31-DF0E80B4EEAC}"/>
              </a:ext>
            </a:extLst>
          </p:cNvPr>
          <p:cNvSpPr/>
          <p:nvPr/>
        </p:nvSpPr>
        <p:spPr>
          <a:xfrm>
            <a:off x="779413" y="396324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분할번호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D7D1CA4-A24A-440D-BF7A-BA8DC37CE95D}"/>
              </a:ext>
            </a:extLst>
          </p:cNvPr>
          <p:cNvSpPr/>
          <p:nvPr/>
        </p:nvSpPr>
        <p:spPr>
          <a:xfrm>
            <a:off x="1859413" y="396324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FEBFA4C-7F02-4725-BBF0-D766F802D7E6}"/>
              </a:ext>
            </a:extLst>
          </p:cNvPr>
          <p:cNvSpPr/>
          <p:nvPr/>
        </p:nvSpPr>
        <p:spPr>
          <a:xfrm>
            <a:off x="779413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업무번호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A151DED9-9EAB-4951-B0B8-841F5F34BDF3}"/>
              </a:ext>
            </a:extLst>
          </p:cNvPr>
          <p:cNvSpPr/>
          <p:nvPr/>
        </p:nvSpPr>
        <p:spPr>
          <a:xfrm>
            <a:off x="1859413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8BC75087-E4B6-49FB-9F35-67D733DCD358}"/>
              </a:ext>
            </a:extLst>
          </p:cNvPr>
          <p:cNvSpPr/>
          <p:nvPr/>
        </p:nvSpPr>
        <p:spPr>
          <a:xfrm>
            <a:off x="779414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프로젝트번호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BA600A1E-89B4-4EF5-93C1-6D678B5FFE59}"/>
              </a:ext>
            </a:extLst>
          </p:cNvPr>
          <p:cNvSpPr/>
          <p:nvPr/>
        </p:nvSpPr>
        <p:spPr>
          <a:xfrm>
            <a:off x="1859413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09410A1C-9800-4A46-A63F-4D969A86CBD9}"/>
              </a:ext>
            </a:extLst>
          </p:cNvPr>
          <p:cNvSpPr/>
          <p:nvPr/>
        </p:nvSpPr>
        <p:spPr>
          <a:xfrm>
            <a:off x="779413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파일명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96140224-5D02-442D-B11C-CD30D8D8ADF6}"/>
              </a:ext>
            </a:extLst>
          </p:cNvPr>
          <p:cNvSpPr/>
          <p:nvPr/>
        </p:nvSpPr>
        <p:spPr>
          <a:xfrm>
            <a:off x="1859413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7A62CC7E-A439-40D8-B006-877BE57BDF85}"/>
              </a:ext>
            </a:extLst>
          </p:cNvPr>
          <p:cNvSpPr/>
          <p:nvPr/>
        </p:nvSpPr>
        <p:spPr>
          <a:xfrm>
            <a:off x="779414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04853942-FEE2-4E83-A18B-1CE1634AA79A}"/>
              </a:ext>
            </a:extLst>
          </p:cNvPr>
          <p:cNvSpPr/>
          <p:nvPr/>
        </p:nvSpPr>
        <p:spPr>
          <a:xfrm>
            <a:off x="1859413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6D179AA9-4576-406E-985C-D74C52C08A40}"/>
              </a:ext>
            </a:extLst>
          </p:cNvPr>
          <p:cNvSpPr/>
          <p:nvPr/>
        </p:nvSpPr>
        <p:spPr>
          <a:xfrm>
            <a:off x="779413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파일크기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BE247970-E5BC-4470-9AC4-20182265F461}"/>
              </a:ext>
            </a:extLst>
          </p:cNvPr>
          <p:cNvSpPr/>
          <p:nvPr/>
        </p:nvSpPr>
        <p:spPr>
          <a:xfrm>
            <a:off x="1859413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164D7718-3D2C-401D-9DB4-EB318A9CD7A7}"/>
              </a:ext>
            </a:extLst>
          </p:cNvPr>
          <p:cNvSpPr/>
          <p:nvPr/>
        </p:nvSpPr>
        <p:spPr>
          <a:xfrm>
            <a:off x="779414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변경일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749B4D6C-ED3A-4C0B-895E-D3F52E5E2C1C}"/>
              </a:ext>
            </a:extLst>
          </p:cNvPr>
          <p:cNvSpPr/>
          <p:nvPr/>
        </p:nvSpPr>
        <p:spPr>
          <a:xfrm>
            <a:off x="1859413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0BA2F108-2C23-42FB-95D1-73C493C38AAA}"/>
              </a:ext>
            </a:extLst>
          </p:cNvPr>
          <p:cNvSpPr/>
          <p:nvPr/>
        </p:nvSpPr>
        <p:spPr>
          <a:xfrm>
            <a:off x="779413" y="541065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결과파일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9E9D4AB0-0480-47AE-BD06-CD0914222C26}"/>
              </a:ext>
            </a:extLst>
          </p:cNvPr>
          <p:cNvSpPr/>
          <p:nvPr/>
        </p:nvSpPr>
        <p:spPr>
          <a:xfrm>
            <a:off x="779413" y="554358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프로젝트번호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230DA556-9444-4924-BB0D-C8B2F177D785}"/>
              </a:ext>
            </a:extLst>
          </p:cNvPr>
          <p:cNvSpPr/>
          <p:nvPr/>
        </p:nvSpPr>
        <p:spPr>
          <a:xfrm>
            <a:off x="1859413" y="554358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4F533EF-81E5-4B50-8E91-E264F83BD798}"/>
              </a:ext>
            </a:extLst>
          </p:cNvPr>
          <p:cNvSpPr/>
          <p:nvPr/>
        </p:nvSpPr>
        <p:spPr>
          <a:xfrm>
            <a:off x="779413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업무번호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8F8C0BB1-2C00-4CEA-A0A6-A0D922EDBC62}"/>
              </a:ext>
            </a:extLst>
          </p:cNvPr>
          <p:cNvSpPr/>
          <p:nvPr/>
        </p:nvSpPr>
        <p:spPr>
          <a:xfrm>
            <a:off x="1859413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F5758EC8-001F-4986-ABDF-7AD6FB72008C}"/>
              </a:ext>
            </a:extLst>
          </p:cNvPr>
          <p:cNvSpPr/>
          <p:nvPr/>
        </p:nvSpPr>
        <p:spPr>
          <a:xfrm>
            <a:off x="779414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이름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B77DBE08-04D5-4303-A496-884D451B9CAB}"/>
              </a:ext>
            </a:extLst>
          </p:cNvPr>
          <p:cNvSpPr/>
          <p:nvPr/>
        </p:nvSpPr>
        <p:spPr>
          <a:xfrm>
            <a:off x="1859413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6019614E-2701-41EE-8A94-21E90FD9899F}"/>
              </a:ext>
            </a:extLst>
          </p:cNvPr>
          <p:cNvSpPr/>
          <p:nvPr/>
        </p:nvSpPr>
        <p:spPr>
          <a:xfrm>
            <a:off x="779413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9580A0A0-D27A-4675-BA90-6D741B8373AE}"/>
              </a:ext>
            </a:extLst>
          </p:cNvPr>
          <p:cNvSpPr/>
          <p:nvPr/>
        </p:nvSpPr>
        <p:spPr>
          <a:xfrm>
            <a:off x="1859413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5569209A-379A-43E6-BBB6-689A3A3ADAEF}"/>
              </a:ext>
            </a:extLst>
          </p:cNvPr>
          <p:cNvSpPr/>
          <p:nvPr/>
        </p:nvSpPr>
        <p:spPr>
          <a:xfrm>
            <a:off x="779414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크기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64A247B3-C69A-40B4-AFE1-B5E654F5D102}"/>
              </a:ext>
            </a:extLst>
          </p:cNvPr>
          <p:cNvSpPr/>
          <p:nvPr/>
        </p:nvSpPr>
        <p:spPr>
          <a:xfrm>
            <a:off x="1859413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29191CF1-88E9-4E04-AED7-AFEE55674862}"/>
              </a:ext>
            </a:extLst>
          </p:cNvPr>
          <p:cNvSpPr/>
          <p:nvPr/>
        </p:nvSpPr>
        <p:spPr>
          <a:xfrm>
            <a:off x="779413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수정일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0870F437-D1A1-4491-AD7C-E8C8B5E844E1}"/>
              </a:ext>
            </a:extLst>
          </p:cNvPr>
          <p:cNvSpPr/>
          <p:nvPr/>
        </p:nvSpPr>
        <p:spPr>
          <a:xfrm>
            <a:off x="1859413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35C8F4F1-DD45-46FD-A0E3-472D98F4F061}"/>
              </a:ext>
            </a:extLst>
          </p:cNvPr>
          <p:cNvSpPr txBox="1"/>
          <p:nvPr/>
        </p:nvSpPr>
        <p:spPr>
          <a:xfrm>
            <a:off x="875403" y="392422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D6E4DD98-802F-404D-A361-0043D71D4A6A}"/>
              </a:ext>
            </a:extLst>
          </p:cNvPr>
          <p:cNvSpPr txBox="1"/>
          <p:nvPr/>
        </p:nvSpPr>
        <p:spPr>
          <a:xfrm>
            <a:off x="875403" y="4057588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8146CB63-6C79-41AA-8D51-F215D444F436}"/>
              </a:ext>
            </a:extLst>
          </p:cNvPr>
          <p:cNvSpPr txBox="1"/>
          <p:nvPr/>
        </p:nvSpPr>
        <p:spPr>
          <a:xfrm>
            <a:off x="875403" y="4185796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ACD5AAA0-878E-4E9A-A288-351FB5F65EE3}"/>
              </a:ext>
            </a:extLst>
          </p:cNvPr>
          <p:cNvSpPr txBox="1"/>
          <p:nvPr/>
        </p:nvSpPr>
        <p:spPr>
          <a:xfrm>
            <a:off x="875403" y="549878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99CBB055-13C3-4F6A-98C2-767C4B373980}"/>
              </a:ext>
            </a:extLst>
          </p:cNvPr>
          <p:cNvSpPr txBox="1"/>
          <p:nvPr/>
        </p:nvSpPr>
        <p:spPr>
          <a:xfrm>
            <a:off x="875403" y="563117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E86B802-D450-4177-931E-D8F4BF27F52A}"/>
              </a:ext>
            </a:extLst>
          </p:cNvPr>
          <p:cNvSpPr/>
          <p:nvPr/>
        </p:nvSpPr>
        <p:spPr>
          <a:xfrm>
            <a:off x="3484513" y="3477698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업무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D2CE1319-02CC-4BBC-A7C5-CB7B3FD332A3}"/>
              </a:ext>
            </a:extLst>
          </p:cNvPr>
          <p:cNvSpPr/>
          <p:nvPr/>
        </p:nvSpPr>
        <p:spPr>
          <a:xfrm>
            <a:off x="3484513" y="360191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업무번호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05E24400-5A03-4C54-9ABC-D4E00F802150}"/>
              </a:ext>
            </a:extLst>
          </p:cNvPr>
          <p:cNvSpPr/>
          <p:nvPr/>
        </p:nvSpPr>
        <p:spPr>
          <a:xfrm>
            <a:off x="4564513" y="360191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8905C3C5-0172-4698-8749-D59CE3364107}"/>
              </a:ext>
            </a:extLst>
          </p:cNvPr>
          <p:cNvSpPr/>
          <p:nvPr/>
        </p:nvSpPr>
        <p:spPr>
          <a:xfrm>
            <a:off x="3484513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프로젝트번호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522FBCB6-C5FE-482D-8A3C-93AFC9B894D0}"/>
              </a:ext>
            </a:extLst>
          </p:cNvPr>
          <p:cNvSpPr/>
          <p:nvPr/>
        </p:nvSpPr>
        <p:spPr>
          <a:xfrm>
            <a:off x="4564513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92DA9CD5-1FCF-401F-8266-7788E314B2E4}"/>
              </a:ext>
            </a:extLst>
          </p:cNvPr>
          <p:cNvSpPr/>
          <p:nvPr/>
        </p:nvSpPr>
        <p:spPr>
          <a:xfrm>
            <a:off x="3484514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 err="1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업무자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5F3A4463-7872-4548-B69E-7EA47B2CEDF9}"/>
              </a:ext>
            </a:extLst>
          </p:cNvPr>
          <p:cNvSpPr/>
          <p:nvPr/>
        </p:nvSpPr>
        <p:spPr>
          <a:xfrm>
            <a:off x="4564513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799B8EC5-EC65-436E-8899-C8224CA601EB}"/>
              </a:ext>
            </a:extLst>
          </p:cNvPr>
          <p:cNvSpPr/>
          <p:nvPr/>
        </p:nvSpPr>
        <p:spPr>
          <a:xfrm>
            <a:off x="3484513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상위업무번호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9A524687-32D0-4321-B206-253B26EF412B}"/>
              </a:ext>
            </a:extLst>
          </p:cNvPr>
          <p:cNvSpPr/>
          <p:nvPr/>
        </p:nvSpPr>
        <p:spPr>
          <a:xfrm>
            <a:off x="4564513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8932D27F-51D0-4409-99D1-267200A3FFFA}"/>
              </a:ext>
            </a:extLst>
          </p:cNvPr>
          <p:cNvSpPr/>
          <p:nvPr/>
        </p:nvSpPr>
        <p:spPr>
          <a:xfrm>
            <a:off x="3484514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업무명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54E90026-9E35-4582-91C9-2C90FBA62C4B}"/>
              </a:ext>
            </a:extLst>
          </p:cNvPr>
          <p:cNvSpPr/>
          <p:nvPr/>
        </p:nvSpPr>
        <p:spPr>
          <a:xfrm>
            <a:off x="4564513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6F77CB8F-9B5E-4374-B19C-8BA8F744047B}"/>
              </a:ext>
            </a:extLst>
          </p:cNvPr>
          <p:cNvSpPr/>
          <p:nvPr/>
        </p:nvSpPr>
        <p:spPr>
          <a:xfrm>
            <a:off x="3484513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내용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938FA053-0574-4880-BB05-029DC6ADDC84}"/>
              </a:ext>
            </a:extLst>
          </p:cNvPr>
          <p:cNvSpPr/>
          <p:nvPr/>
        </p:nvSpPr>
        <p:spPr>
          <a:xfrm>
            <a:off x="4564513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D272CF95-7DFE-4AE8-B941-F03DB9B978E8}"/>
              </a:ext>
            </a:extLst>
          </p:cNvPr>
          <p:cNvSpPr/>
          <p:nvPr/>
        </p:nvSpPr>
        <p:spPr>
          <a:xfrm>
            <a:off x="3484514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배정일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BF197CC0-D977-48B7-BED5-F7566B01D948}"/>
              </a:ext>
            </a:extLst>
          </p:cNvPr>
          <p:cNvSpPr/>
          <p:nvPr/>
        </p:nvSpPr>
        <p:spPr>
          <a:xfrm>
            <a:off x="4564513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F86188ED-0D11-4C25-9687-99E4AA542007}"/>
              </a:ext>
            </a:extLst>
          </p:cNvPr>
          <p:cNvSpPr/>
          <p:nvPr/>
        </p:nvSpPr>
        <p:spPr>
          <a:xfrm>
            <a:off x="3484513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계획 시작일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4FA28654-CAFE-4813-83CE-5A0D3F0427E7}"/>
              </a:ext>
            </a:extLst>
          </p:cNvPr>
          <p:cNvSpPr/>
          <p:nvPr/>
        </p:nvSpPr>
        <p:spPr>
          <a:xfrm>
            <a:off x="4564513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1EE55D15-6E27-43DB-831C-AD304745B8B2}"/>
              </a:ext>
            </a:extLst>
          </p:cNvPr>
          <p:cNvSpPr/>
          <p:nvPr/>
        </p:nvSpPr>
        <p:spPr>
          <a:xfrm>
            <a:off x="3484514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계획 종료일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E2756D29-83F1-467F-9305-239D4C088164}"/>
              </a:ext>
            </a:extLst>
          </p:cNvPr>
          <p:cNvSpPr/>
          <p:nvPr/>
        </p:nvSpPr>
        <p:spPr>
          <a:xfrm>
            <a:off x="4564513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FF086027-84F3-4BA7-A530-E312807A8B04}"/>
              </a:ext>
            </a:extLst>
          </p:cNvPr>
          <p:cNvSpPr/>
          <p:nvPr/>
        </p:nvSpPr>
        <p:spPr>
          <a:xfrm>
            <a:off x="3484513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업무 시작일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C9167211-D315-44CD-8133-53EF6EFB5B3E}"/>
              </a:ext>
            </a:extLst>
          </p:cNvPr>
          <p:cNvSpPr/>
          <p:nvPr/>
        </p:nvSpPr>
        <p:spPr>
          <a:xfrm>
            <a:off x="4564513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4AE64200-0264-4AF3-8F10-1A3075C50F09}"/>
              </a:ext>
            </a:extLst>
          </p:cNvPr>
          <p:cNvSpPr/>
          <p:nvPr/>
        </p:nvSpPr>
        <p:spPr>
          <a:xfrm>
            <a:off x="3484514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업무 종료일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E301CC5F-E3F3-4BEA-A5E4-F8253706A510}"/>
              </a:ext>
            </a:extLst>
          </p:cNvPr>
          <p:cNvSpPr/>
          <p:nvPr/>
        </p:nvSpPr>
        <p:spPr>
          <a:xfrm>
            <a:off x="4564513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082F2727-C709-4C95-9B3D-4BEF1077B2AE}"/>
              </a:ext>
            </a:extLst>
          </p:cNvPr>
          <p:cNvSpPr/>
          <p:nvPr/>
        </p:nvSpPr>
        <p:spPr>
          <a:xfrm>
            <a:off x="3484513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진행률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8308FE61-7CFF-46E1-B4FB-2C06EB996580}"/>
              </a:ext>
            </a:extLst>
          </p:cNvPr>
          <p:cNvSpPr/>
          <p:nvPr/>
        </p:nvSpPr>
        <p:spPr>
          <a:xfrm>
            <a:off x="4564513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55A71BCC-F887-469F-B12B-1B2C55C9D217}"/>
              </a:ext>
            </a:extLst>
          </p:cNvPr>
          <p:cNvSpPr txBox="1"/>
          <p:nvPr/>
        </p:nvSpPr>
        <p:spPr>
          <a:xfrm>
            <a:off x="3585275" y="368301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C227AD31-8EE5-4962-AB3D-621041B539B3}"/>
              </a:ext>
            </a:extLst>
          </p:cNvPr>
          <p:cNvSpPr txBox="1"/>
          <p:nvPr/>
        </p:nvSpPr>
        <p:spPr>
          <a:xfrm>
            <a:off x="3585275" y="381673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6AF2A3FC-85B8-47C5-8A6C-8AD65BA9D9CD}"/>
              </a:ext>
            </a:extLst>
          </p:cNvPr>
          <p:cNvSpPr/>
          <p:nvPr/>
        </p:nvSpPr>
        <p:spPr>
          <a:xfrm>
            <a:off x="3484514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승인 신청일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E6A6AF5B-367F-4587-8D5D-F7C40121AE4E}"/>
              </a:ext>
            </a:extLst>
          </p:cNvPr>
          <p:cNvSpPr/>
          <p:nvPr/>
        </p:nvSpPr>
        <p:spPr>
          <a:xfrm>
            <a:off x="4564513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F48F8335-F85E-45E8-BC10-081A3EBEA035}"/>
              </a:ext>
            </a:extLst>
          </p:cNvPr>
          <p:cNvSpPr/>
          <p:nvPr/>
        </p:nvSpPr>
        <p:spPr>
          <a:xfrm>
            <a:off x="3484513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승인 완료일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27B273EA-4FB6-403A-A8CB-DC15F842952C}"/>
              </a:ext>
            </a:extLst>
          </p:cNvPr>
          <p:cNvSpPr/>
          <p:nvPr/>
        </p:nvSpPr>
        <p:spPr>
          <a:xfrm>
            <a:off x="4564513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091971CD-480F-43F2-89BB-F50677F271C5}"/>
              </a:ext>
            </a:extLst>
          </p:cNvPr>
          <p:cNvSpPr/>
          <p:nvPr/>
        </p:nvSpPr>
        <p:spPr>
          <a:xfrm>
            <a:off x="3484514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 err="1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요청코멘트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E9E859AF-5C44-4EB9-8836-E62570CA4E66}"/>
              </a:ext>
            </a:extLst>
          </p:cNvPr>
          <p:cNvSpPr/>
          <p:nvPr/>
        </p:nvSpPr>
        <p:spPr>
          <a:xfrm>
            <a:off x="4564513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7219D53B-6A3F-4A5A-9BCC-5B7F8969F035}"/>
              </a:ext>
            </a:extLst>
          </p:cNvPr>
          <p:cNvSpPr/>
          <p:nvPr/>
        </p:nvSpPr>
        <p:spPr>
          <a:xfrm>
            <a:off x="3484513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승인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반려코멘트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D7933373-0E20-4506-9848-B7C520CCDEBD}"/>
              </a:ext>
            </a:extLst>
          </p:cNvPr>
          <p:cNvSpPr/>
          <p:nvPr/>
        </p:nvSpPr>
        <p:spPr>
          <a:xfrm>
            <a:off x="4564513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06527FE5-06DA-46A3-A288-F25E19EC1F19}"/>
              </a:ext>
            </a:extLst>
          </p:cNvPr>
          <p:cNvSpPr/>
          <p:nvPr/>
        </p:nvSpPr>
        <p:spPr>
          <a:xfrm>
            <a:off x="3484514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타입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D33B40D3-D0DE-4CD8-B643-960CBF7DF8A0}"/>
              </a:ext>
            </a:extLst>
          </p:cNvPr>
          <p:cNvSpPr/>
          <p:nvPr/>
        </p:nvSpPr>
        <p:spPr>
          <a:xfrm>
            <a:off x="4564513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99D64B98-018F-47EB-BF2C-4B0BA6BB1B5A}"/>
              </a:ext>
            </a:extLst>
          </p:cNvPr>
          <p:cNvSpPr/>
          <p:nvPr/>
        </p:nvSpPr>
        <p:spPr>
          <a:xfrm>
            <a:off x="3484513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오픈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C0CAC82-D0F8-4479-92A7-EEDD802924FB}"/>
              </a:ext>
            </a:extLst>
          </p:cNvPr>
          <p:cNvSpPr/>
          <p:nvPr/>
        </p:nvSpPr>
        <p:spPr>
          <a:xfrm>
            <a:off x="4564513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8537F59-FDBC-4A5E-BF1B-BC45849856E8}"/>
              </a:ext>
            </a:extLst>
          </p:cNvPr>
          <p:cNvSpPr/>
          <p:nvPr/>
        </p:nvSpPr>
        <p:spPr>
          <a:xfrm>
            <a:off x="3484514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상태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5C22262A-6A57-483F-9FC4-C743A39F278B}"/>
              </a:ext>
            </a:extLst>
          </p:cNvPr>
          <p:cNvSpPr/>
          <p:nvPr/>
        </p:nvSpPr>
        <p:spPr>
          <a:xfrm>
            <a:off x="4564513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0481FC04-27FA-46AA-9914-FADA93399CC6}"/>
              </a:ext>
            </a:extLst>
          </p:cNvPr>
          <p:cNvSpPr/>
          <p:nvPr/>
        </p:nvSpPr>
        <p:spPr>
          <a:xfrm>
            <a:off x="6214786" y="1397327"/>
            <a:ext cx="2160000" cy="1314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프로젝트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9D14704C-91C3-48AC-BF70-697F19F963A7}"/>
              </a:ext>
            </a:extLst>
          </p:cNvPr>
          <p:cNvSpPr/>
          <p:nvPr/>
        </p:nvSpPr>
        <p:spPr>
          <a:xfrm>
            <a:off x="6214786" y="152787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일정번호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xmlns="" id="{8ADA6136-A386-472A-B696-A7F6F225A5AA}"/>
              </a:ext>
            </a:extLst>
          </p:cNvPr>
          <p:cNvSpPr/>
          <p:nvPr/>
        </p:nvSpPr>
        <p:spPr>
          <a:xfrm>
            <a:off x="7294786" y="152787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BDDE9D6E-E51C-4D06-8A7F-99BB11312D78}"/>
              </a:ext>
            </a:extLst>
          </p:cNvPr>
          <p:cNvSpPr/>
          <p:nvPr/>
        </p:nvSpPr>
        <p:spPr>
          <a:xfrm>
            <a:off x="6214786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사번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7390FE4D-83E3-4837-BDD5-9036F2713FC9}"/>
              </a:ext>
            </a:extLst>
          </p:cNvPr>
          <p:cNvSpPr/>
          <p:nvPr/>
        </p:nvSpPr>
        <p:spPr>
          <a:xfrm>
            <a:off x="7294786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457BE916-8BF8-40F1-9A98-826DBCA45447}"/>
              </a:ext>
            </a:extLst>
          </p:cNvPr>
          <p:cNvSpPr/>
          <p:nvPr/>
        </p:nvSpPr>
        <p:spPr>
          <a:xfrm>
            <a:off x="6214787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제목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35FBBC5C-33BE-454E-8CE1-ED0C9307E768}"/>
              </a:ext>
            </a:extLst>
          </p:cNvPr>
          <p:cNvSpPr/>
          <p:nvPr/>
        </p:nvSpPr>
        <p:spPr>
          <a:xfrm>
            <a:off x="7294786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D56F3304-F169-41F5-A1DA-2ED121BDDC27}"/>
              </a:ext>
            </a:extLst>
          </p:cNvPr>
          <p:cNvSpPr/>
          <p:nvPr/>
        </p:nvSpPr>
        <p:spPr>
          <a:xfrm>
            <a:off x="6214786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시작일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xmlns="" id="{AA61F3A4-DD0E-4452-B9BB-D1B7B7461E0D}"/>
              </a:ext>
            </a:extLst>
          </p:cNvPr>
          <p:cNvSpPr/>
          <p:nvPr/>
        </p:nvSpPr>
        <p:spPr>
          <a:xfrm>
            <a:off x="7294786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xmlns="" id="{3498926B-B61B-431A-80C2-0E673F3B4A91}"/>
              </a:ext>
            </a:extLst>
          </p:cNvPr>
          <p:cNvSpPr/>
          <p:nvPr/>
        </p:nvSpPr>
        <p:spPr>
          <a:xfrm>
            <a:off x="6214787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종료일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xmlns="" id="{A08716D6-6451-4D6F-A59A-4193F19BD825}"/>
              </a:ext>
            </a:extLst>
          </p:cNvPr>
          <p:cNvSpPr/>
          <p:nvPr/>
        </p:nvSpPr>
        <p:spPr>
          <a:xfrm>
            <a:off x="7294786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xmlns="" id="{59D8AF19-0635-4491-81D0-F7851C44EE90}"/>
              </a:ext>
            </a:extLst>
          </p:cNvPr>
          <p:cNvSpPr/>
          <p:nvPr/>
        </p:nvSpPr>
        <p:spPr>
          <a:xfrm>
            <a:off x="6214786" y="2588181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역할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xmlns="" id="{470952F2-24F9-49DC-8B71-4B20C7431B83}"/>
              </a:ext>
            </a:extLst>
          </p:cNvPr>
          <p:cNvSpPr/>
          <p:nvPr/>
        </p:nvSpPr>
        <p:spPr>
          <a:xfrm>
            <a:off x="6214786" y="271872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역할번호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xmlns="" id="{ADB7034D-9D83-466B-B7C1-03F24D4D71F3}"/>
              </a:ext>
            </a:extLst>
          </p:cNvPr>
          <p:cNvSpPr/>
          <p:nvPr/>
        </p:nvSpPr>
        <p:spPr>
          <a:xfrm>
            <a:off x="7294786" y="271872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xmlns="" id="{44C610AE-82E1-451D-ADB3-DE2AFA3C1F9D}"/>
              </a:ext>
            </a:extLst>
          </p:cNvPr>
          <p:cNvSpPr/>
          <p:nvPr/>
        </p:nvSpPr>
        <p:spPr>
          <a:xfrm>
            <a:off x="6214786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역할이름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xmlns="" id="{AB994E28-B456-4973-84CB-C320570D3A69}"/>
              </a:ext>
            </a:extLst>
          </p:cNvPr>
          <p:cNvSpPr/>
          <p:nvPr/>
        </p:nvSpPr>
        <p:spPr>
          <a:xfrm>
            <a:off x="7294786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xmlns="" id="{BC97AE39-D7CC-48B4-A71E-ED20F8C4BB32}"/>
              </a:ext>
            </a:extLst>
          </p:cNvPr>
          <p:cNvSpPr/>
          <p:nvPr/>
        </p:nvSpPr>
        <p:spPr>
          <a:xfrm>
            <a:off x="6214787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기타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xmlns="" id="{FFF24FB4-5234-44DE-B6BE-21E17DD09824}"/>
              </a:ext>
            </a:extLst>
          </p:cNvPr>
          <p:cNvSpPr/>
          <p:nvPr/>
        </p:nvSpPr>
        <p:spPr>
          <a:xfrm>
            <a:off x="7294786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xmlns="" id="{1877F3A4-809E-4D3C-8F15-168E9DD1C39A}"/>
              </a:ext>
            </a:extLst>
          </p:cNvPr>
          <p:cNvSpPr/>
          <p:nvPr/>
        </p:nvSpPr>
        <p:spPr>
          <a:xfrm>
            <a:off x="6214786" y="3786873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프로젝트 멤버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xmlns="" id="{3E4CF697-3412-4411-A94F-D7ABABBD5F3C}"/>
              </a:ext>
            </a:extLst>
          </p:cNvPr>
          <p:cNvSpPr/>
          <p:nvPr/>
        </p:nvSpPr>
        <p:spPr>
          <a:xfrm>
            <a:off x="6214786" y="3917417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프로젝트번호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xmlns="" id="{B4A556B0-EB40-4639-B3D2-43CE4B0AF9BE}"/>
              </a:ext>
            </a:extLst>
          </p:cNvPr>
          <p:cNvSpPr/>
          <p:nvPr/>
        </p:nvSpPr>
        <p:spPr>
          <a:xfrm>
            <a:off x="7294786" y="391741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xmlns="" id="{AD8F9FFD-E7A4-4CA1-B305-94A935838B3C}"/>
              </a:ext>
            </a:extLst>
          </p:cNvPr>
          <p:cNvSpPr/>
          <p:nvPr/>
        </p:nvSpPr>
        <p:spPr>
          <a:xfrm>
            <a:off x="6214786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사번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xmlns="" id="{686EB229-E55D-4BA2-AFFF-0727020F19AD}"/>
              </a:ext>
            </a:extLst>
          </p:cNvPr>
          <p:cNvSpPr/>
          <p:nvPr/>
        </p:nvSpPr>
        <p:spPr>
          <a:xfrm>
            <a:off x="7294786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xmlns="" id="{BA086416-CF54-4924-B337-4B36263AE8D2}"/>
              </a:ext>
            </a:extLst>
          </p:cNvPr>
          <p:cNvSpPr/>
          <p:nvPr/>
        </p:nvSpPr>
        <p:spPr>
          <a:xfrm>
            <a:off x="6214787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역할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xmlns="" id="{B8D79548-77C3-4A35-89DF-F8E09D41953F}"/>
              </a:ext>
            </a:extLst>
          </p:cNvPr>
          <p:cNvSpPr/>
          <p:nvPr/>
        </p:nvSpPr>
        <p:spPr>
          <a:xfrm>
            <a:off x="7294786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xmlns="" id="{E052D91A-EE48-41C9-8EDF-8F864340656D}"/>
              </a:ext>
            </a:extLst>
          </p:cNvPr>
          <p:cNvSpPr/>
          <p:nvPr/>
        </p:nvSpPr>
        <p:spPr>
          <a:xfrm>
            <a:off x="6214786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배경색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xmlns="" id="{09E3B1CA-7342-4171-8336-2C48336AE3D7}"/>
              </a:ext>
            </a:extLst>
          </p:cNvPr>
          <p:cNvSpPr/>
          <p:nvPr/>
        </p:nvSpPr>
        <p:spPr>
          <a:xfrm>
            <a:off x="7294786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93B81EB2-D702-4D52-8384-6E18D3018AB7}"/>
              </a:ext>
            </a:extLst>
          </p:cNvPr>
          <p:cNvSpPr/>
          <p:nvPr/>
        </p:nvSpPr>
        <p:spPr>
          <a:xfrm>
            <a:off x="6214787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 err="1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글자색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xmlns="" id="{C66223C6-534D-4119-B6DD-E1D0BB758DEC}"/>
              </a:ext>
            </a:extLst>
          </p:cNvPr>
          <p:cNvSpPr/>
          <p:nvPr/>
        </p:nvSpPr>
        <p:spPr>
          <a:xfrm>
            <a:off x="7294786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xmlns="" id="{433A2280-5D0C-488F-B32D-7C75D7AB5CD2}"/>
              </a:ext>
            </a:extLst>
          </p:cNvPr>
          <p:cNvSpPr/>
          <p:nvPr/>
        </p:nvSpPr>
        <p:spPr>
          <a:xfrm>
            <a:off x="6214786" y="5034385"/>
            <a:ext cx="2160000" cy="1314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사원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xmlns="" id="{2E5FD116-824B-4048-8BA8-E30B1E66A46B}"/>
              </a:ext>
            </a:extLst>
          </p:cNvPr>
          <p:cNvSpPr/>
          <p:nvPr/>
        </p:nvSpPr>
        <p:spPr>
          <a:xfrm>
            <a:off x="6214786" y="516731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사번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B6C1E70F-6A58-4947-8844-0DB5F42870AC}"/>
              </a:ext>
            </a:extLst>
          </p:cNvPr>
          <p:cNvSpPr/>
          <p:nvPr/>
        </p:nvSpPr>
        <p:spPr>
          <a:xfrm>
            <a:off x="7294786" y="5167309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xmlns="" id="{CC3F79A8-27E1-4920-B887-2E9359103430}"/>
              </a:ext>
            </a:extLst>
          </p:cNvPr>
          <p:cNvSpPr/>
          <p:nvPr/>
        </p:nvSpPr>
        <p:spPr>
          <a:xfrm>
            <a:off x="6214786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부서번호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xmlns="" id="{7625A726-D25E-4513-904B-ACEE485F2CFB}"/>
              </a:ext>
            </a:extLst>
          </p:cNvPr>
          <p:cNvSpPr/>
          <p:nvPr/>
        </p:nvSpPr>
        <p:spPr>
          <a:xfrm>
            <a:off x="7294786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xmlns="" id="{F52D286F-33EF-48BE-8955-720312051CFE}"/>
              </a:ext>
            </a:extLst>
          </p:cNvPr>
          <p:cNvSpPr/>
          <p:nvPr/>
        </p:nvSpPr>
        <p:spPr>
          <a:xfrm>
            <a:off x="6214787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직급번호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xmlns="" id="{403B039B-6359-4544-BA70-37C67A2F045C}"/>
              </a:ext>
            </a:extLst>
          </p:cNvPr>
          <p:cNvSpPr/>
          <p:nvPr/>
        </p:nvSpPr>
        <p:spPr>
          <a:xfrm>
            <a:off x="7294786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xmlns="" id="{5E140BD6-703A-4461-AF44-23214BC2834D}"/>
              </a:ext>
            </a:extLst>
          </p:cNvPr>
          <p:cNvSpPr/>
          <p:nvPr/>
        </p:nvSpPr>
        <p:spPr>
          <a:xfrm>
            <a:off x="6214786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권한번호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xmlns="" id="{1E34060A-6267-420C-9FDB-9E05CCD01706}"/>
              </a:ext>
            </a:extLst>
          </p:cNvPr>
          <p:cNvSpPr/>
          <p:nvPr/>
        </p:nvSpPr>
        <p:spPr>
          <a:xfrm>
            <a:off x="7294786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C323635A-D593-4FDD-9DB0-9184DA5C6073}"/>
              </a:ext>
            </a:extLst>
          </p:cNvPr>
          <p:cNvSpPr/>
          <p:nvPr/>
        </p:nvSpPr>
        <p:spPr>
          <a:xfrm>
            <a:off x="6214787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비밀번호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xmlns="" id="{43534B11-D428-4A76-AF17-35D0596A82B8}"/>
              </a:ext>
            </a:extLst>
          </p:cNvPr>
          <p:cNvSpPr/>
          <p:nvPr/>
        </p:nvSpPr>
        <p:spPr>
          <a:xfrm>
            <a:off x="7294786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xmlns="" id="{C546F588-A7F6-404F-953E-93F53E9731C5}"/>
              </a:ext>
            </a:extLst>
          </p:cNvPr>
          <p:cNvSpPr/>
          <p:nvPr/>
        </p:nvSpPr>
        <p:spPr>
          <a:xfrm>
            <a:off x="6214786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xmlns="" id="{78F44321-3361-4EA0-9DE4-8D729DFF6F36}"/>
              </a:ext>
            </a:extLst>
          </p:cNvPr>
          <p:cNvSpPr/>
          <p:nvPr/>
        </p:nvSpPr>
        <p:spPr>
          <a:xfrm>
            <a:off x="7294786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E69FEFC6-F0BF-4070-905E-5C7611CD4790}"/>
              </a:ext>
            </a:extLst>
          </p:cNvPr>
          <p:cNvSpPr txBox="1"/>
          <p:nvPr/>
        </p:nvSpPr>
        <p:spPr>
          <a:xfrm>
            <a:off x="6317647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DD025E82-8259-4A22-9429-584868090CA6}"/>
              </a:ext>
            </a:extLst>
          </p:cNvPr>
          <p:cNvSpPr txBox="1"/>
          <p:nvPr/>
        </p:nvSpPr>
        <p:spPr>
          <a:xfrm>
            <a:off x="6317647" y="387757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xmlns="" id="{E1F79534-D6C4-484E-9D2D-0D058406AE62}"/>
              </a:ext>
            </a:extLst>
          </p:cNvPr>
          <p:cNvSpPr txBox="1"/>
          <p:nvPr/>
        </p:nvSpPr>
        <p:spPr>
          <a:xfrm>
            <a:off x="6317647" y="4009923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C8D82E93-9F11-40D0-AA2D-FF9ACFA5C513}"/>
              </a:ext>
            </a:extLst>
          </p:cNvPr>
          <p:cNvSpPr txBox="1"/>
          <p:nvPr/>
        </p:nvSpPr>
        <p:spPr>
          <a:xfrm>
            <a:off x="6317647" y="4140144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xmlns="" id="{AB236378-D148-4CA0-9E76-022C51F16C34}"/>
              </a:ext>
            </a:extLst>
          </p:cNvPr>
          <p:cNvSpPr/>
          <p:nvPr/>
        </p:nvSpPr>
        <p:spPr>
          <a:xfrm>
            <a:off x="6214786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이름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xmlns="" id="{E1A52A1A-44DC-490C-9499-7CF4C91EE7E3}"/>
              </a:ext>
            </a:extLst>
          </p:cNvPr>
          <p:cNvSpPr/>
          <p:nvPr/>
        </p:nvSpPr>
        <p:spPr>
          <a:xfrm>
            <a:off x="7294786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xmlns="" id="{85CE4534-3250-45A4-8186-431F286BED5E}"/>
              </a:ext>
            </a:extLst>
          </p:cNvPr>
          <p:cNvSpPr/>
          <p:nvPr/>
        </p:nvSpPr>
        <p:spPr>
          <a:xfrm>
            <a:off x="6214787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이메일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xmlns="" id="{0B77304A-4330-4202-987D-C4DE1F90E032}"/>
              </a:ext>
            </a:extLst>
          </p:cNvPr>
          <p:cNvSpPr/>
          <p:nvPr/>
        </p:nvSpPr>
        <p:spPr>
          <a:xfrm>
            <a:off x="7294786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xmlns="" id="{F999476C-51E4-470F-97F0-C2E408776980}"/>
              </a:ext>
            </a:extLst>
          </p:cNvPr>
          <p:cNvSpPr/>
          <p:nvPr/>
        </p:nvSpPr>
        <p:spPr>
          <a:xfrm>
            <a:off x="6214786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xmlns="" id="{C9F93D80-7B94-4910-B4D3-DC6C859703D7}"/>
              </a:ext>
            </a:extLst>
          </p:cNvPr>
          <p:cNvSpPr/>
          <p:nvPr/>
        </p:nvSpPr>
        <p:spPr>
          <a:xfrm>
            <a:off x="7294786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FF09E1C8-62DD-4204-BD87-E6149E1200EC}"/>
              </a:ext>
            </a:extLst>
          </p:cNvPr>
          <p:cNvSpPr/>
          <p:nvPr/>
        </p:nvSpPr>
        <p:spPr>
          <a:xfrm>
            <a:off x="6214787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프로필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xmlns="" id="{06EA9314-57D0-4A38-960A-2EB379B4B660}"/>
              </a:ext>
            </a:extLst>
          </p:cNvPr>
          <p:cNvSpPr/>
          <p:nvPr/>
        </p:nvSpPr>
        <p:spPr>
          <a:xfrm>
            <a:off x="7294786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A691BF6E-E711-4117-9243-985DA892F870}"/>
              </a:ext>
            </a:extLst>
          </p:cNvPr>
          <p:cNvSpPr txBox="1"/>
          <p:nvPr/>
        </p:nvSpPr>
        <p:spPr>
          <a:xfrm>
            <a:off x="6317647" y="525670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0DE40E93-2629-49B1-86F7-A6685EFB0FA1}"/>
              </a:ext>
            </a:extLst>
          </p:cNvPr>
          <p:cNvSpPr txBox="1"/>
          <p:nvPr/>
        </p:nvSpPr>
        <p:spPr>
          <a:xfrm>
            <a:off x="6317647" y="538655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AD075908-52B1-458D-A4E8-B2FF9E978A05}"/>
              </a:ext>
            </a:extLst>
          </p:cNvPr>
          <p:cNvSpPr txBox="1"/>
          <p:nvPr/>
        </p:nvSpPr>
        <p:spPr>
          <a:xfrm>
            <a:off x="6317647" y="552089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xmlns="" id="{814C139C-7C9A-4D0E-ABF7-3F616FACE65F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939413" y="1718052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>
            <a:extLst>
              <a:ext uri="{FF2B5EF4-FFF2-40B4-BE49-F238E27FC236}">
                <a16:creationId xmlns:a16="http://schemas.microsoft.com/office/drawing/2014/main" xmlns="" id="{6DAB711A-44AD-4B83-845E-286115995ED9}"/>
              </a:ext>
            </a:extLst>
          </p:cNvPr>
          <p:cNvSpPr/>
          <p:nvPr/>
        </p:nvSpPr>
        <p:spPr>
          <a:xfrm>
            <a:off x="3211962" y="166564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xmlns="" id="{6C6AD98F-0AF8-4D29-A228-DE9A7FECE977}"/>
              </a:ext>
            </a:extLst>
          </p:cNvPr>
          <p:cNvCxnSpPr>
            <a:cxnSpLocks/>
          </p:cNvCxnSpPr>
          <p:nvPr/>
        </p:nvCxnSpPr>
        <p:spPr>
          <a:xfrm>
            <a:off x="1831512" y="3458845"/>
            <a:ext cx="0" cy="37786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xmlns="" id="{256F9E24-A4C6-43FD-BFBF-742F97D19A35}"/>
              </a:ext>
            </a:extLst>
          </p:cNvPr>
          <p:cNvSpPr/>
          <p:nvPr/>
        </p:nvSpPr>
        <p:spPr>
          <a:xfrm>
            <a:off x="1777832" y="358551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xmlns="" id="{ABF0B44C-D6E8-4BE2-AB9E-03DCD0E43E51}"/>
              </a:ext>
            </a:extLst>
          </p:cNvPr>
          <p:cNvCxnSpPr>
            <a:cxnSpLocks/>
          </p:cNvCxnSpPr>
          <p:nvPr/>
        </p:nvCxnSpPr>
        <p:spPr>
          <a:xfrm flipH="1" flipV="1">
            <a:off x="2939414" y="2848905"/>
            <a:ext cx="293321" cy="111463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61D09887-8684-443C-B892-8F875732B70D}"/>
              </a:ext>
            </a:extLst>
          </p:cNvPr>
          <p:cNvSpPr/>
          <p:nvPr/>
        </p:nvSpPr>
        <p:spPr>
          <a:xfrm>
            <a:off x="2942927" y="2987846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xmlns="" id="{998CAB49-9204-4D70-B122-A680A0D36E0C}"/>
              </a:ext>
            </a:extLst>
          </p:cNvPr>
          <p:cNvCxnSpPr>
            <a:cxnSpLocks/>
          </p:cNvCxnSpPr>
          <p:nvPr/>
        </p:nvCxnSpPr>
        <p:spPr>
          <a:xfrm flipH="1">
            <a:off x="2939414" y="5108741"/>
            <a:ext cx="286723" cy="82634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타원 223">
            <a:extLst>
              <a:ext uri="{FF2B5EF4-FFF2-40B4-BE49-F238E27FC236}">
                <a16:creationId xmlns:a16="http://schemas.microsoft.com/office/drawing/2014/main" xmlns="" id="{68C44C49-3531-48B9-AE1C-C0D60CB6200A}"/>
              </a:ext>
            </a:extLst>
          </p:cNvPr>
          <p:cNvSpPr/>
          <p:nvPr/>
        </p:nvSpPr>
        <p:spPr>
          <a:xfrm>
            <a:off x="2971800" y="5695180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xmlns="" id="{CDB5B6B5-3508-4936-B936-010932C62242}"/>
              </a:ext>
            </a:extLst>
          </p:cNvPr>
          <p:cNvCxnSpPr>
            <a:cxnSpLocks/>
          </p:cNvCxnSpPr>
          <p:nvPr/>
        </p:nvCxnSpPr>
        <p:spPr>
          <a:xfrm>
            <a:off x="4547112" y="3106567"/>
            <a:ext cx="0" cy="37786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xmlns="" id="{D629C3A0-F053-45B4-A575-650B45AA28DE}"/>
              </a:ext>
            </a:extLst>
          </p:cNvPr>
          <p:cNvSpPr/>
          <p:nvPr/>
        </p:nvSpPr>
        <p:spPr>
          <a:xfrm>
            <a:off x="4498512" y="3233239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xmlns="" id="{5A02D0CC-7184-4D5B-B6B1-57E8746CE846}"/>
              </a:ext>
            </a:extLst>
          </p:cNvPr>
          <p:cNvCxnSpPr>
            <a:cxnSpLocks/>
          </p:cNvCxnSpPr>
          <p:nvPr/>
        </p:nvCxnSpPr>
        <p:spPr>
          <a:xfrm>
            <a:off x="5895294" y="2250543"/>
            <a:ext cx="319492" cy="205887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xmlns="" id="{919A3558-F5C5-4EDC-AAB7-EB6C5D874599}"/>
              </a:ext>
            </a:extLst>
          </p:cNvPr>
          <p:cNvSpPr/>
          <p:nvPr/>
        </p:nvSpPr>
        <p:spPr>
          <a:xfrm>
            <a:off x="6130173" y="4035744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xmlns="" id="{BFE49064-6653-4CF9-A65F-7DBF97A4055C}"/>
              </a:ext>
            </a:extLst>
          </p:cNvPr>
          <p:cNvCxnSpPr>
            <a:cxnSpLocks/>
          </p:cNvCxnSpPr>
          <p:nvPr/>
        </p:nvCxnSpPr>
        <p:spPr>
          <a:xfrm flipV="1">
            <a:off x="7294786" y="4700854"/>
            <a:ext cx="0" cy="33353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xmlns="" id="{C9F4BE95-8117-4DED-A910-0A065BE47F02}"/>
              </a:ext>
            </a:extLst>
          </p:cNvPr>
          <p:cNvSpPr/>
          <p:nvPr/>
        </p:nvSpPr>
        <p:spPr>
          <a:xfrm flipV="1">
            <a:off x="7246186" y="485718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xmlns="" id="{E8420972-0877-4905-AAD9-A7DF4BF0FA1C}"/>
              </a:ext>
            </a:extLst>
          </p:cNvPr>
          <p:cNvCxnSpPr>
            <a:cxnSpLocks/>
          </p:cNvCxnSpPr>
          <p:nvPr/>
        </p:nvCxnSpPr>
        <p:spPr>
          <a:xfrm>
            <a:off x="7282637" y="3111698"/>
            <a:ext cx="0" cy="680379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xmlns="" id="{9AB20E53-8F7E-4EC3-A99B-8869F7FC0514}"/>
              </a:ext>
            </a:extLst>
          </p:cNvPr>
          <p:cNvSpPr/>
          <p:nvPr/>
        </p:nvSpPr>
        <p:spPr>
          <a:xfrm>
            <a:off x="7234035" y="349498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xmlns="" id="{4C7D694A-FDE1-41DE-9398-6F442E1AB1E5}"/>
              </a:ext>
            </a:extLst>
          </p:cNvPr>
          <p:cNvCxnSpPr>
            <a:cxnSpLocks/>
          </p:cNvCxnSpPr>
          <p:nvPr/>
        </p:nvCxnSpPr>
        <p:spPr>
          <a:xfrm flipH="1" flipV="1">
            <a:off x="5611175" y="3111699"/>
            <a:ext cx="359530" cy="202197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xmlns="" id="{2E32A6D8-608F-4026-BD90-24684F41BA7B}"/>
              </a:ext>
            </a:extLst>
          </p:cNvPr>
          <p:cNvSpPr/>
          <p:nvPr/>
        </p:nvSpPr>
        <p:spPr>
          <a:xfrm>
            <a:off x="5607409" y="327821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xmlns="" id="{7AAE86B0-45CE-46C6-BD65-0F4580F6F2D7}"/>
              </a:ext>
            </a:extLst>
          </p:cNvPr>
          <p:cNvCxnSpPr>
            <a:cxnSpLocks/>
          </p:cNvCxnSpPr>
          <p:nvPr/>
        </p:nvCxnSpPr>
        <p:spPr>
          <a:xfrm flipH="1">
            <a:off x="5639927" y="5593485"/>
            <a:ext cx="574858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xmlns="" id="{163A4249-384A-47D3-B879-B0395CE42501}"/>
              </a:ext>
            </a:extLst>
          </p:cNvPr>
          <p:cNvSpPr/>
          <p:nvPr/>
        </p:nvSpPr>
        <p:spPr>
          <a:xfrm>
            <a:off x="5783823" y="5541285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xmlns="" id="{CB300767-1E22-43A9-99EA-02AF2CD1D264}"/>
              </a:ext>
            </a:extLst>
          </p:cNvPr>
          <p:cNvCxnSpPr>
            <a:cxnSpLocks/>
          </p:cNvCxnSpPr>
          <p:nvPr/>
        </p:nvCxnSpPr>
        <p:spPr>
          <a:xfrm flipH="1">
            <a:off x="8374787" y="1713511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>
            <a:extLst>
              <a:ext uri="{FF2B5EF4-FFF2-40B4-BE49-F238E27FC236}">
                <a16:creationId xmlns:a16="http://schemas.microsoft.com/office/drawing/2014/main" xmlns="" id="{6FF43361-F2B0-4AA2-9A95-23000C61A9F2}"/>
              </a:ext>
            </a:extLst>
          </p:cNvPr>
          <p:cNvSpPr/>
          <p:nvPr/>
        </p:nvSpPr>
        <p:spPr>
          <a:xfrm>
            <a:off x="8550119" y="166227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xmlns="" id="{7FBEAE1D-288F-4628-9366-92CA1B710A20}"/>
              </a:ext>
            </a:extLst>
          </p:cNvPr>
          <p:cNvCxnSpPr>
            <a:cxnSpLocks/>
          </p:cNvCxnSpPr>
          <p:nvPr/>
        </p:nvCxnSpPr>
        <p:spPr>
          <a:xfrm>
            <a:off x="8923061" y="1703986"/>
            <a:ext cx="0" cy="352800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xmlns="" id="{E0F09BA7-F432-4D1F-9E5B-D57E64C045B4}"/>
              </a:ext>
            </a:extLst>
          </p:cNvPr>
          <p:cNvCxnSpPr/>
          <p:nvPr/>
        </p:nvCxnSpPr>
        <p:spPr>
          <a:xfrm flipH="1">
            <a:off x="8391453" y="5232231"/>
            <a:ext cx="5451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xmlns="" id="{6771C460-9333-45F2-9238-337C7583D61F}"/>
              </a:ext>
            </a:extLst>
          </p:cNvPr>
          <p:cNvCxnSpPr/>
          <p:nvPr/>
        </p:nvCxnSpPr>
        <p:spPr>
          <a:xfrm>
            <a:off x="2982141" y="1653171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xmlns="" id="{A3173F7A-E89F-45EF-900C-10DBB13832A3}"/>
              </a:ext>
            </a:extLst>
          </p:cNvPr>
          <p:cNvCxnSpPr/>
          <p:nvPr/>
        </p:nvCxnSpPr>
        <p:spPr>
          <a:xfrm>
            <a:off x="6172649" y="552648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xmlns="" id="{86328888-9022-43DE-9B45-2D243F3CCA71}"/>
              </a:ext>
            </a:extLst>
          </p:cNvPr>
          <p:cNvCxnSpPr/>
          <p:nvPr/>
        </p:nvCxnSpPr>
        <p:spPr>
          <a:xfrm>
            <a:off x="8455841" y="5168682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xmlns="" id="{79FFD782-3374-43D9-A4CB-EC3C6C6BE4F3}"/>
              </a:ext>
            </a:extLst>
          </p:cNvPr>
          <p:cNvCxnSpPr/>
          <p:nvPr/>
        </p:nvCxnSpPr>
        <p:spPr>
          <a:xfrm>
            <a:off x="3226137" y="3962213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xmlns="" id="{43B4FD16-11BB-48E9-8AB3-B468EAE6179F}"/>
              </a:ext>
            </a:extLst>
          </p:cNvPr>
          <p:cNvCxnSpPr/>
          <p:nvPr/>
        </p:nvCxnSpPr>
        <p:spPr>
          <a:xfrm>
            <a:off x="3226137" y="5123965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xmlns="" id="{5DC33F67-1886-4076-AA22-E32D57A26CD5}"/>
              </a:ext>
            </a:extLst>
          </p:cNvPr>
          <p:cNvCxnSpPr/>
          <p:nvPr/>
        </p:nvCxnSpPr>
        <p:spPr>
          <a:xfrm>
            <a:off x="5639927" y="2260069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xmlns="" id="{12B2BE8C-ECE7-45D3-A0F5-BC6DADFEBDF9}"/>
              </a:ext>
            </a:extLst>
          </p:cNvPr>
          <p:cNvCxnSpPr/>
          <p:nvPr/>
        </p:nvCxnSpPr>
        <p:spPr>
          <a:xfrm>
            <a:off x="5956410" y="5133677"/>
            <a:ext cx="258375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xmlns="" id="{E6F69F10-B2A5-4161-BA74-B6A66FE021A7}"/>
              </a:ext>
            </a:extLst>
          </p:cNvPr>
          <p:cNvCxnSpPr>
            <a:cxnSpLocks/>
          </p:cNvCxnSpPr>
          <p:nvPr/>
        </p:nvCxnSpPr>
        <p:spPr>
          <a:xfrm rot="16200000">
            <a:off x="7282636" y="3087230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xmlns="" id="{1E7AECC9-24DF-4523-82F6-22A483523517}"/>
              </a:ext>
            </a:extLst>
          </p:cNvPr>
          <p:cNvCxnSpPr/>
          <p:nvPr/>
        </p:nvCxnSpPr>
        <p:spPr>
          <a:xfrm>
            <a:off x="6184578" y="506813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xmlns="" id="{00567812-FC29-4539-B45F-438FCE501534}"/>
              </a:ext>
            </a:extLst>
          </p:cNvPr>
          <p:cNvCxnSpPr>
            <a:cxnSpLocks/>
          </p:cNvCxnSpPr>
          <p:nvPr/>
        </p:nvCxnSpPr>
        <p:spPr>
          <a:xfrm rot="16200000">
            <a:off x="7294544" y="4937202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xmlns="" id="{88FCA4AC-93C4-4B66-926D-D91D6C71F954}"/>
              </a:ext>
            </a:extLst>
          </p:cNvPr>
          <p:cNvCxnSpPr>
            <a:cxnSpLocks/>
          </p:cNvCxnSpPr>
          <p:nvPr/>
        </p:nvCxnSpPr>
        <p:spPr>
          <a:xfrm rot="16200000">
            <a:off x="4540832" y="30802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xmlns="" id="{8BD238FB-60E1-4CDC-9704-361FDE5362E5}"/>
              </a:ext>
            </a:extLst>
          </p:cNvPr>
          <p:cNvCxnSpPr>
            <a:cxnSpLocks/>
          </p:cNvCxnSpPr>
          <p:nvPr/>
        </p:nvCxnSpPr>
        <p:spPr>
          <a:xfrm rot="16200000">
            <a:off x="1826432" y="3436021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xmlns="" id="{025B3999-F61D-4F78-BBC8-E46D04887B83}"/>
              </a:ext>
            </a:extLst>
          </p:cNvPr>
          <p:cNvCxnSpPr>
            <a:cxnSpLocks/>
          </p:cNvCxnSpPr>
          <p:nvPr/>
        </p:nvCxnSpPr>
        <p:spPr>
          <a:xfrm rot="10800000">
            <a:off x="3416881" y="5068136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xmlns="" id="{84EC58D5-41A0-4E17-AD22-E2080EF11573}"/>
              </a:ext>
            </a:extLst>
          </p:cNvPr>
          <p:cNvCxnSpPr>
            <a:cxnSpLocks/>
          </p:cNvCxnSpPr>
          <p:nvPr/>
        </p:nvCxnSpPr>
        <p:spPr>
          <a:xfrm rot="10800000">
            <a:off x="3416882" y="389690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xmlns="" id="{2E306B4B-3786-4D8E-A092-CBDEDEA28A25}"/>
              </a:ext>
            </a:extLst>
          </p:cNvPr>
          <p:cNvCxnSpPr>
            <a:cxnSpLocks/>
          </p:cNvCxnSpPr>
          <p:nvPr/>
        </p:nvCxnSpPr>
        <p:spPr>
          <a:xfrm rot="10800000">
            <a:off x="5704626" y="21950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75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211">
            <a:extLst>
              <a:ext uri="{FF2B5EF4-FFF2-40B4-BE49-F238E27FC236}">
                <a16:creationId xmlns:a16="http://schemas.microsoft.com/office/drawing/2014/main" xmlns="" id="{D65E561D-E6DF-454C-B99D-1AB603F0368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6CDBE0B-6E80-4F83-9A35-94484D3B6D70}"/>
              </a:ext>
            </a:extLst>
          </p:cNvPr>
          <p:cNvSpPr/>
          <p:nvPr/>
        </p:nvSpPr>
        <p:spPr>
          <a:xfrm>
            <a:off x="3475804" y="1397327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나눔스퀘어" pitchFamily="50" charset="-127"/>
                <a:ea typeface="나눔스퀘어 Bold" pitchFamily="50" charset="-127"/>
              </a:rPr>
              <a:t>PROJECT</a:t>
            </a:r>
            <a:endParaRPr lang="ko-KR" altLang="en-US" sz="7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7776091-36E6-4A98-8379-06B435E77BD1}"/>
              </a:ext>
            </a:extLst>
          </p:cNvPr>
          <p:cNvSpPr/>
          <p:nvPr/>
        </p:nvSpPr>
        <p:spPr>
          <a:xfrm>
            <a:off x="3475804" y="1530252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B378DF2-DF28-4F9B-AD14-D4C6891CEC8B}"/>
              </a:ext>
            </a:extLst>
          </p:cNvPr>
          <p:cNvSpPr/>
          <p:nvPr/>
        </p:nvSpPr>
        <p:spPr>
          <a:xfrm>
            <a:off x="4555804" y="153025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CFFC783-1A40-4FD3-A660-9791A526DEEF}"/>
              </a:ext>
            </a:extLst>
          </p:cNvPr>
          <p:cNvSpPr/>
          <p:nvPr/>
        </p:nvSpPr>
        <p:spPr>
          <a:xfrm>
            <a:off x="3475804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KINDNO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28DE3B-ADFD-44F0-A045-96F1B0C16B28}"/>
              </a:ext>
            </a:extLst>
          </p:cNvPr>
          <p:cNvSpPr/>
          <p:nvPr/>
        </p:nvSpPr>
        <p:spPr>
          <a:xfrm>
            <a:off x="4555804" y="166043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69413D2-7B22-4E8C-B343-F3DA8A321386}"/>
              </a:ext>
            </a:extLst>
          </p:cNvPr>
          <p:cNvSpPr/>
          <p:nvPr/>
        </p:nvSpPr>
        <p:spPr>
          <a:xfrm>
            <a:off x="3475805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EMPNO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69F1BF9-2330-491C-8382-EBDBAD684C71}"/>
              </a:ext>
            </a:extLst>
          </p:cNvPr>
          <p:cNvSpPr/>
          <p:nvPr/>
        </p:nvSpPr>
        <p:spPr>
          <a:xfrm>
            <a:off x="4555804" y="17917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124E8B7-E549-4C02-8F15-D9165F6D3C1E}"/>
              </a:ext>
            </a:extLst>
          </p:cNvPr>
          <p:cNvSpPr/>
          <p:nvPr/>
        </p:nvSpPr>
        <p:spPr>
          <a:xfrm>
            <a:off x="3475804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PNAME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5FB1060-28D5-4722-BDD1-7AE9E8C735AD}"/>
              </a:ext>
            </a:extLst>
          </p:cNvPr>
          <p:cNvSpPr/>
          <p:nvPr/>
        </p:nvSpPr>
        <p:spPr>
          <a:xfrm>
            <a:off x="4555804" y="19231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44CD87-9764-42B4-8B9F-2F635607E167}"/>
              </a:ext>
            </a:extLst>
          </p:cNvPr>
          <p:cNvSpPr txBox="1"/>
          <p:nvPr/>
        </p:nvSpPr>
        <p:spPr>
          <a:xfrm>
            <a:off x="3576566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BFA92F7-930E-4629-94A7-6491CA62C96B}"/>
              </a:ext>
            </a:extLst>
          </p:cNvPr>
          <p:cNvSpPr/>
          <p:nvPr/>
        </p:nvSpPr>
        <p:spPr>
          <a:xfrm>
            <a:off x="3475805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PERSONNEL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39550DE-AC72-4A0E-93BE-54CCA263F5AB}"/>
              </a:ext>
            </a:extLst>
          </p:cNvPr>
          <p:cNvSpPr/>
          <p:nvPr/>
        </p:nvSpPr>
        <p:spPr>
          <a:xfrm>
            <a:off x="4555804" y="20544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BBDC85-086E-42B1-B6A8-BE71D9C53E5E}"/>
              </a:ext>
            </a:extLst>
          </p:cNvPr>
          <p:cNvSpPr/>
          <p:nvPr/>
        </p:nvSpPr>
        <p:spPr>
          <a:xfrm>
            <a:off x="3475804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BUDGET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89CBF9F-E789-4EFC-8A63-94FFF94C02AF}"/>
              </a:ext>
            </a:extLst>
          </p:cNvPr>
          <p:cNvSpPr/>
          <p:nvPr/>
        </p:nvSpPr>
        <p:spPr>
          <a:xfrm>
            <a:off x="4555804" y="21858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896F3B4-C7D4-4C44-A04D-26061309B3B2}"/>
              </a:ext>
            </a:extLst>
          </p:cNvPr>
          <p:cNvSpPr/>
          <p:nvPr/>
        </p:nvSpPr>
        <p:spPr>
          <a:xfrm>
            <a:off x="3475805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STARTDATE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E09C6E9-4BA6-4BF5-9E5B-8B267404852E}"/>
              </a:ext>
            </a:extLst>
          </p:cNvPr>
          <p:cNvSpPr/>
          <p:nvPr/>
        </p:nvSpPr>
        <p:spPr>
          <a:xfrm>
            <a:off x="4555804" y="23171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6B2EC7E-931C-46D4-AFD0-2E7ADD94D8E6}"/>
              </a:ext>
            </a:extLst>
          </p:cNvPr>
          <p:cNvSpPr/>
          <p:nvPr/>
        </p:nvSpPr>
        <p:spPr>
          <a:xfrm>
            <a:off x="3475804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ENDDATE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0A6FE78-8483-41FF-A45B-465095A1EEED}"/>
              </a:ext>
            </a:extLst>
          </p:cNvPr>
          <p:cNvSpPr/>
          <p:nvPr/>
        </p:nvSpPr>
        <p:spPr>
          <a:xfrm>
            <a:off x="4555804" y="24485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FB55E2B-C784-448D-9120-8E99254CF5E9}"/>
              </a:ext>
            </a:extLst>
          </p:cNvPr>
          <p:cNvSpPr/>
          <p:nvPr/>
        </p:nvSpPr>
        <p:spPr>
          <a:xfrm>
            <a:off x="3475805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PROGRESS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2B48C15-EF4A-4538-8874-B75BFDAD627C}"/>
              </a:ext>
            </a:extLst>
          </p:cNvPr>
          <p:cNvSpPr/>
          <p:nvPr/>
        </p:nvSpPr>
        <p:spPr>
          <a:xfrm>
            <a:off x="4555804" y="257988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A882D0A-1443-4B45-A873-9BE62EB64A65}"/>
              </a:ext>
            </a:extLst>
          </p:cNvPr>
          <p:cNvSpPr/>
          <p:nvPr/>
        </p:nvSpPr>
        <p:spPr>
          <a:xfrm>
            <a:off x="3475804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TYPE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6310832-95A6-4DE7-A6F1-39AF325F9CB2}"/>
              </a:ext>
            </a:extLst>
          </p:cNvPr>
          <p:cNvSpPr/>
          <p:nvPr/>
        </p:nvSpPr>
        <p:spPr>
          <a:xfrm>
            <a:off x="4555804" y="2711239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2DE5DFD-1030-450B-9807-E853266A6874}"/>
              </a:ext>
            </a:extLst>
          </p:cNvPr>
          <p:cNvSpPr/>
          <p:nvPr/>
        </p:nvSpPr>
        <p:spPr>
          <a:xfrm>
            <a:off x="3475805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OPEN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B255DB0-ACCD-4219-AC5B-F5779D55FDAC}"/>
              </a:ext>
            </a:extLst>
          </p:cNvPr>
          <p:cNvSpPr/>
          <p:nvPr/>
        </p:nvSpPr>
        <p:spPr>
          <a:xfrm>
            <a:off x="4555804" y="284058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03BFC31-3851-4D93-8688-98CA40BD0174}"/>
              </a:ext>
            </a:extLst>
          </p:cNvPr>
          <p:cNvSpPr/>
          <p:nvPr/>
        </p:nvSpPr>
        <p:spPr>
          <a:xfrm>
            <a:off x="3475804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STATE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127745A-DA05-485C-B81D-8875C682B874}"/>
              </a:ext>
            </a:extLst>
          </p:cNvPr>
          <p:cNvSpPr/>
          <p:nvPr/>
        </p:nvSpPr>
        <p:spPr>
          <a:xfrm>
            <a:off x="4555804" y="29719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A98B20F-E401-4394-9136-5F36D9256C50}"/>
              </a:ext>
            </a:extLst>
          </p:cNvPr>
          <p:cNvSpPr txBox="1"/>
          <p:nvPr/>
        </p:nvSpPr>
        <p:spPr>
          <a:xfrm>
            <a:off x="3576566" y="175220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BBB171AA-F17D-4FED-BAE7-B43D5DCC7163}"/>
              </a:ext>
            </a:extLst>
          </p:cNvPr>
          <p:cNvSpPr/>
          <p:nvPr/>
        </p:nvSpPr>
        <p:spPr>
          <a:xfrm>
            <a:off x="770704" y="139557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나눔스퀘어" pitchFamily="50" charset="-127"/>
                <a:ea typeface="나눔스퀘어 Bold" pitchFamily="50" charset="-127"/>
              </a:rPr>
              <a:t>KIND</a:t>
            </a:r>
            <a:endParaRPr lang="ko-KR" altLang="en-US" sz="7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E80B8D4-3559-4117-B510-9D77BA8814FA}"/>
              </a:ext>
            </a:extLst>
          </p:cNvPr>
          <p:cNvSpPr/>
          <p:nvPr/>
        </p:nvSpPr>
        <p:spPr>
          <a:xfrm>
            <a:off x="770704" y="152215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KINDNO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3377573-EAB3-4791-9C6A-3A360DF29755}"/>
              </a:ext>
            </a:extLst>
          </p:cNvPr>
          <p:cNvSpPr/>
          <p:nvPr/>
        </p:nvSpPr>
        <p:spPr>
          <a:xfrm>
            <a:off x="1850704" y="152215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A447471-6759-42DE-A2C3-0EEE88C4DE46}"/>
              </a:ext>
            </a:extLst>
          </p:cNvPr>
          <p:cNvSpPr/>
          <p:nvPr/>
        </p:nvSpPr>
        <p:spPr>
          <a:xfrm>
            <a:off x="770704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KNAME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51D9B6C-9FBF-45D9-A687-8684E10F1F0F}"/>
              </a:ext>
            </a:extLst>
          </p:cNvPr>
          <p:cNvSpPr/>
          <p:nvPr/>
        </p:nvSpPr>
        <p:spPr>
          <a:xfrm>
            <a:off x="1850704" y="165233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5481A66-AECF-4DB0-8D96-79513BF4A256}"/>
              </a:ext>
            </a:extLst>
          </p:cNvPr>
          <p:cNvSpPr/>
          <p:nvPr/>
        </p:nvSpPr>
        <p:spPr>
          <a:xfrm>
            <a:off x="770705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ETC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4C38822-2487-498B-8D29-010EDFC2456F}"/>
              </a:ext>
            </a:extLst>
          </p:cNvPr>
          <p:cNvSpPr/>
          <p:nvPr/>
        </p:nvSpPr>
        <p:spPr>
          <a:xfrm>
            <a:off x="1850704" y="178369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1EEB91A-1365-4ADE-8BB0-733125AE743F}"/>
              </a:ext>
            </a:extLst>
          </p:cNvPr>
          <p:cNvSpPr/>
          <p:nvPr/>
        </p:nvSpPr>
        <p:spPr>
          <a:xfrm>
            <a:off x="770704" y="229044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나눔스퀘어" pitchFamily="50" charset="-127"/>
                <a:ea typeface="나눔스퀘어 Bold" pitchFamily="50" charset="-127"/>
              </a:rPr>
              <a:t>TASK_DIVISION</a:t>
            </a:r>
            <a:endParaRPr lang="ko-KR" altLang="en-US" sz="7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F1116ED-EFA6-4691-98EE-DF06F74E68DD}"/>
              </a:ext>
            </a:extLst>
          </p:cNvPr>
          <p:cNvSpPr/>
          <p:nvPr/>
        </p:nvSpPr>
        <p:spPr>
          <a:xfrm>
            <a:off x="770704" y="241702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DIVNO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4EC69AA-6E20-4F7F-9B47-2E32712D2977}"/>
              </a:ext>
            </a:extLst>
          </p:cNvPr>
          <p:cNvSpPr/>
          <p:nvPr/>
        </p:nvSpPr>
        <p:spPr>
          <a:xfrm>
            <a:off x="1850704" y="241702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039B7B9-D4E8-420D-AB5F-DCC8BC25E237}"/>
              </a:ext>
            </a:extLst>
          </p:cNvPr>
          <p:cNvSpPr/>
          <p:nvPr/>
        </p:nvSpPr>
        <p:spPr>
          <a:xfrm>
            <a:off x="770704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0DC12BC-A904-4376-97A7-5F6117C8C6BB}"/>
              </a:ext>
            </a:extLst>
          </p:cNvPr>
          <p:cNvSpPr/>
          <p:nvPr/>
        </p:nvSpPr>
        <p:spPr>
          <a:xfrm>
            <a:off x="1850704" y="2547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7EC8C7D-332E-40ED-B495-65D2DDD0A73D}"/>
              </a:ext>
            </a:extLst>
          </p:cNvPr>
          <p:cNvSpPr/>
          <p:nvPr/>
        </p:nvSpPr>
        <p:spPr>
          <a:xfrm>
            <a:off x="770705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54DD5809-7E5E-42FE-BDF5-B8C84A54E030}"/>
              </a:ext>
            </a:extLst>
          </p:cNvPr>
          <p:cNvSpPr/>
          <p:nvPr/>
        </p:nvSpPr>
        <p:spPr>
          <a:xfrm>
            <a:off x="1850704" y="267855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14A1A78A-5030-4950-A7B0-E3B0D328269E}"/>
              </a:ext>
            </a:extLst>
          </p:cNvPr>
          <p:cNvSpPr/>
          <p:nvPr/>
        </p:nvSpPr>
        <p:spPr>
          <a:xfrm>
            <a:off x="770704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TITLE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DD089F5-34EE-4500-881C-8D66903B3F76}"/>
              </a:ext>
            </a:extLst>
          </p:cNvPr>
          <p:cNvSpPr/>
          <p:nvPr/>
        </p:nvSpPr>
        <p:spPr>
          <a:xfrm>
            <a:off x="1850704" y="280852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D55ECFC-EF14-4401-9A57-3533D0E2F39E}"/>
              </a:ext>
            </a:extLst>
          </p:cNvPr>
          <p:cNvSpPr/>
          <p:nvPr/>
        </p:nvSpPr>
        <p:spPr>
          <a:xfrm>
            <a:off x="770705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STARTDATE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8A2F79B-866E-4D36-BBCA-EEA284220B55}"/>
              </a:ext>
            </a:extLst>
          </p:cNvPr>
          <p:cNvSpPr/>
          <p:nvPr/>
        </p:nvSpPr>
        <p:spPr>
          <a:xfrm>
            <a:off x="1850704" y="2939880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F2F9A5A0-F7DD-43BD-9007-E9ABBB44041D}"/>
              </a:ext>
            </a:extLst>
          </p:cNvPr>
          <p:cNvSpPr/>
          <p:nvPr/>
        </p:nvSpPr>
        <p:spPr>
          <a:xfrm>
            <a:off x="770704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ENDDATE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0E60AB77-705A-4E23-959D-5DFE6B973396}"/>
              </a:ext>
            </a:extLst>
          </p:cNvPr>
          <p:cNvSpPr/>
          <p:nvPr/>
        </p:nvSpPr>
        <p:spPr>
          <a:xfrm>
            <a:off x="1850704" y="306816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2683B74A-7A89-40A2-BCE2-C399C611EFE2}"/>
              </a:ext>
            </a:extLst>
          </p:cNvPr>
          <p:cNvSpPr/>
          <p:nvPr/>
        </p:nvSpPr>
        <p:spPr>
          <a:xfrm>
            <a:off x="770705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PROGRESS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C94D0F6-DB37-4879-8EC3-5567D077602C}"/>
              </a:ext>
            </a:extLst>
          </p:cNvPr>
          <p:cNvSpPr/>
          <p:nvPr/>
        </p:nvSpPr>
        <p:spPr>
          <a:xfrm>
            <a:off x="1850704" y="319952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NUMBER(2,1)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23936CEA-8B53-4E22-B882-36B31A80C3EB}"/>
              </a:ext>
            </a:extLst>
          </p:cNvPr>
          <p:cNvSpPr/>
          <p:nvPr/>
        </p:nvSpPr>
        <p:spPr>
          <a:xfrm>
            <a:off x="770704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ETC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5C7D127C-84F7-46BD-B580-59454AE60DFE}"/>
              </a:ext>
            </a:extLst>
          </p:cNvPr>
          <p:cNvSpPr/>
          <p:nvPr/>
        </p:nvSpPr>
        <p:spPr>
          <a:xfrm>
            <a:off x="1850704" y="332781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056B1301-5AC2-4A6B-9025-2D5203F8C56A}"/>
              </a:ext>
            </a:extLst>
          </p:cNvPr>
          <p:cNvSpPr txBox="1"/>
          <p:nvPr/>
        </p:nvSpPr>
        <p:spPr>
          <a:xfrm>
            <a:off x="866694" y="251146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4CA3BEF-E9A0-4CF1-A045-118B87B23C41}"/>
              </a:ext>
            </a:extLst>
          </p:cNvPr>
          <p:cNvSpPr txBox="1"/>
          <p:nvPr/>
        </p:nvSpPr>
        <p:spPr>
          <a:xfrm>
            <a:off x="866694" y="264311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89A92A3D-F196-4E8A-94C7-494EF39C80AD}"/>
              </a:ext>
            </a:extLst>
          </p:cNvPr>
          <p:cNvSpPr/>
          <p:nvPr/>
        </p:nvSpPr>
        <p:spPr>
          <a:xfrm>
            <a:off x="770704" y="3833496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나눔스퀘어" pitchFamily="50" charset="-127"/>
                <a:ea typeface="나눔스퀘어 Bold" pitchFamily="50" charset="-127"/>
              </a:rPr>
              <a:t>DIV_FILE</a:t>
            </a:r>
            <a:endParaRPr lang="ko-KR" altLang="en-US" sz="7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6FA811B3-99F7-41D0-8D31-DF0E80B4EEAC}"/>
              </a:ext>
            </a:extLst>
          </p:cNvPr>
          <p:cNvSpPr/>
          <p:nvPr/>
        </p:nvSpPr>
        <p:spPr>
          <a:xfrm>
            <a:off x="770704" y="396324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DIVNO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D7D1CA4-A24A-440D-BF7A-BA8DC37CE95D}"/>
              </a:ext>
            </a:extLst>
          </p:cNvPr>
          <p:cNvSpPr/>
          <p:nvPr/>
        </p:nvSpPr>
        <p:spPr>
          <a:xfrm>
            <a:off x="1850704" y="396324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FEBFA4C-7F02-4725-BBF0-D766F802D7E6}"/>
              </a:ext>
            </a:extLst>
          </p:cNvPr>
          <p:cNvSpPr/>
          <p:nvPr/>
        </p:nvSpPr>
        <p:spPr>
          <a:xfrm>
            <a:off x="770704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A151DED9-9EAB-4951-B0B8-841F5F34BDF3}"/>
              </a:ext>
            </a:extLst>
          </p:cNvPr>
          <p:cNvSpPr/>
          <p:nvPr/>
        </p:nvSpPr>
        <p:spPr>
          <a:xfrm>
            <a:off x="1850704" y="409342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8BC75087-E4B6-49FB-9F35-67D733DCD358}"/>
              </a:ext>
            </a:extLst>
          </p:cNvPr>
          <p:cNvSpPr/>
          <p:nvPr/>
        </p:nvSpPr>
        <p:spPr>
          <a:xfrm>
            <a:off x="770705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BA600A1E-89B4-4EF5-93C1-6D678B5FFE59}"/>
              </a:ext>
            </a:extLst>
          </p:cNvPr>
          <p:cNvSpPr/>
          <p:nvPr/>
        </p:nvSpPr>
        <p:spPr>
          <a:xfrm>
            <a:off x="1850704" y="422478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09410A1C-9800-4A46-A63F-4D969A86CBD9}"/>
              </a:ext>
            </a:extLst>
          </p:cNvPr>
          <p:cNvSpPr/>
          <p:nvPr/>
        </p:nvSpPr>
        <p:spPr>
          <a:xfrm>
            <a:off x="770704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FNAME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96140224-5D02-442D-B11C-CD30D8D8ADF6}"/>
              </a:ext>
            </a:extLst>
          </p:cNvPr>
          <p:cNvSpPr/>
          <p:nvPr/>
        </p:nvSpPr>
        <p:spPr>
          <a:xfrm>
            <a:off x="1850704" y="435474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7A62CC7E-A439-40D8-B006-877BE57BDF85}"/>
              </a:ext>
            </a:extLst>
          </p:cNvPr>
          <p:cNvSpPr/>
          <p:nvPr/>
        </p:nvSpPr>
        <p:spPr>
          <a:xfrm>
            <a:off x="770705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REGDATE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04853942-FEE2-4E83-A18B-1CE1634AA79A}"/>
              </a:ext>
            </a:extLst>
          </p:cNvPr>
          <p:cNvSpPr/>
          <p:nvPr/>
        </p:nvSpPr>
        <p:spPr>
          <a:xfrm>
            <a:off x="1850704" y="4486105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6D179AA9-4576-406E-985C-D74C52C08A40}"/>
              </a:ext>
            </a:extLst>
          </p:cNvPr>
          <p:cNvSpPr/>
          <p:nvPr/>
        </p:nvSpPr>
        <p:spPr>
          <a:xfrm>
            <a:off x="770704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FSIZE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BE247970-E5BC-4470-9AC4-20182265F461}"/>
              </a:ext>
            </a:extLst>
          </p:cNvPr>
          <p:cNvSpPr/>
          <p:nvPr/>
        </p:nvSpPr>
        <p:spPr>
          <a:xfrm>
            <a:off x="1850704" y="461439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164D7718-3D2C-401D-9DB4-EB318A9CD7A7}"/>
              </a:ext>
            </a:extLst>
          </p:cNvPr>
          <p:cNvSpPr/>
          <p:nvPr/>
        </p:nvSpPr>
        <p:spPr>
          <a:xfrm>
            <a:off x="770705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UPTDATE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749B4D6C-ED3A-4C0B-895E-D3F52E5E2C1C}"/>
              </a:ext>
            </a:extLst>
          </p:cNvPr>
          <p:cNvSpPr/>
          <p:nvPr/>
        </p:nvSpPr>
        <p:spPr>
          <a:xfrm>
            <a:off x="1850704" y="4745749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0BA2F108-2C23-42FB-95D1-73C493C38AAA}"/>
              </a:ext>
            </a:extLst>
          </p:cNvPr>
          <p:cNvSpPr/>
          <p:nvPr/>
        </p:nvSpPr>
        <p:spPr>
          <a:xfrm>
            <a:off x="770704" y="5410659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나눔스퀘어" pitchFamily="50" charset="-127"/>
                <a:ea typeface="나눔스퀘어 Bold" pitchFamily="50" charset="-127"/>
              </a:rPr>
              <a:t>RESULT_FILE</a:t>
            </a:r>
            <a:endParaRPr lang="ko-KR" altLang="en-US" sz="7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9E9D4AB0-0480-47AE-BD06-CD0914222C26}"/>
              </a:ext>
            </a:extLst>
          </p:cNvPr>
          <p:cNvSpPr/>
          <p:nvPr/>
        </p:nvSpPr>
        <p:spPr>
          <a:xfrm>
            <a:off x="770704" y="554358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230DA556-9444-4924-BB0D-C8B2F177D785}"/>
              </a:ext>
            </a:extLst>
          </p:cNvPr>
          <p:cNvSpPr/>
          <p:nvPr/>
        </p:nvSpPr>
        <p:spPr>
          <a:xfrm>
            <a:off x="1850704" y="554358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4F533EF-81E5-4B50-8E91-E264F83BD798}"/>
              </a:ext>
            </a:extLst>
          </p:cNvPr>
          <p:cNvSpPr/>
          <p:nvPr/>
        </p:nvSpPr>
        <p:spPr>
          <a:xfrm>
            <a:off x="770704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4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8F8C0BB1-2C00-4CEA-A0A6-A0D922EDBC62}"/>
              </a:ext>
            </a:extLst>
          </p:cNvPr>
          <p:cNvSpPr/>
          <p:nvPr/>
        </p:nvSpPr>
        <p:spPr>
          <a:xfrm>
            <a:off x="1850704" y="567376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F5758EC8-001F-4986-ABDF-7AD6FB72008C}"/>
              </a:ext>
            </a:extLst>
          </p:cNvPr>
          <p:cNvSpPr/>
          <p:nvPr/>
        </p:nvSpPr>
        <p:spPr>
          <a:xfrm>
            <a:off x="770705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FNAME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B77DBE08-04D5-4303-A496-884D451B9CAB}"/>
              </a:ext>
            </a:extLst>
          </p:cNvPr>
          <p:cNvSpPr/>
          <p:nvPr/>
        </p:nvSpPr>
        <p:spPr>
          <a:xfrm>
            <a:off x="1850704" y="580512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6019614E-2701-41EE-8A94-21E90FD9899F}"/>
              </a:ext>
            </a:extLst>
          </p:cNvPr>
          <p:cNvSpPr/>
          <p:nvPr/>
        </p:nvSpPr>
        <p:spPr>
          <a:xfrm>
            <a:off x="770704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REGDATE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9580A0A0-D27A-4675-BA90-6D741B8373AE}"/>
              </a:ext>
            </a:extLst>
          </p:cNvPr>
          <p:cNvSpPr/>
          <p:nvPr/>
        </p:nvSpPr>
        <p:spPr>
          <a:xfrm>
            <a:off x="1850704" y="593508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5569209A-379A-43E6-BBB6-689A3A3ADAEF}"/>
              </a:ext>
            </a:extLst>
          </p:cNvPr>
          <p:cNvSpPr/>
          <p:nvPr/>
        </p:nvSpPr>
        <p:spPr>
          <a:xfrm>
            <a:off x="770705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FSIZE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64A247B3-C69A-40B4-AFE1-B5E654F5D102}"/>
              </a:ext>
            </a:extLst>
          </p:cNvPr>
          <p:cNvSpPr/>
          <p:nvPr/>
        </p:nvSpPr>
        <p:spPr>
          <a:xfrm>
            <a:off x="1850704" y="606644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29191CF1-88E9-4E04-AED7-AFEE55674862}"/>
              </a:ext>
            </a:extLst>
          </p:cNvPr>
          <p:cNvSpPr/>
          <p:nvPr/>
        </p:nvSpPr>
        <p:spPr>
          <a:xfrm>
            <a:off x="770704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UPTDATE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0870F437-D1A1-4491-AD7C-E8C8B5E844E1}"/>
              </a:ext>
            </a:extLst>
          </p:cNvPr>
          <p:cNvSpPr/>
          <p:nvPr/>
        </p:nvSpPr>
        <p:spPr>
          <a:xfrm>
            <a:off x="1850704" y="619473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35C8F4F1-DD45-46FD-A0E3-472D98F4F061}"/>
              </a:ext>
            </a:extLst>
          </p:cNvPr>
          <p:cNvSpPr txBox="1"/>
          <p:nvPr/>
        </p:nvSpPr>
        <p:spPr>
          <a:xfrm>
            <a:off x="866694" y="392422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D6E4DD98-802F-404D-A361-0043D71D4A6A}"/>
              </a:ext>
            </a:extLst>
          </p:cNvPr>
          <p:cNvSpPr txBox="1"/>
          <p:nvPr/>
        </p:nvSpPr>
        <p:spPr>
          <a:xfrm>
            <a:off x="866694" y="4057588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8146CB63-6C79-41AA-8D51-F215D444F436}"/>
              </a:ext>
            </a:extLst>
          </p:cNvPr>
          <p:cNvSpPr txBox="1"/>
          <p:nvPr/>
        </p:nvSpPr>
        <p:spPr>
          <a:xfrm>
            <a:off x="866694" y="4185796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ACD5AAA0-878E-4E9A-A288-351FB5F65EE3}"/>
              </a:ext>
            </a:extLst>
          </p:cNvPr>
          <p:cNvSpPr txBox="1"/>
          <p:nvPr/>
        </p:nvSpPr>
        <p:spPr>
          <a:xfrm>
            <a:off x="866694" y="549878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99CBB055-13C3-4F6A-98C2-767C4B373980}"/>
              </a:ext>
            </a:extLst>
          </p:cNvPr>
          <p:cNvSpPr txBox="1"/>
          <p:nvPr/>
        </p:nvSpPr>
        <p:spPr>
          <a:xfrm>
            <a:off x="866694" y="5631171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E86B802-D450-4177-931E-D8F4BF27F52A}"/>
              </a:ext>
            </a:extLst>
          </p:cNvPr>
          <p:cNvSpPr/>
          <p:nvPr/>
        </p:nvSpPr>
        <p:spPr>
          <a:xfrm>
            <a:off x="3475804" y="3477698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나눔스퀘어" pitchFamily="50" charset="-127"/>
                <a:ea typeface="나눔스퀘어 Bold" pitchFamily="50" charset="-127"/>
              </a:rPr>
              <a:t>TASK</a:t>
            </a:r>
            <a:endParaRPr lang="ko-KR" altLang="en-US" sz="7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D2CE1319-02CC-4BBC-A7C5-CB7B3FD332A3}"/>
              </a:ext>
            </a:extLst>
          </p:cNvPr>
          <p:cNvSpPr/>
          <p:nvPr/>
        </p:nvSpPr>
        <p:spPr>
          <a:xfrm>
            <a:off x="3475804" y="360191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TASKNO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05E24400-5A03-4C54-9ABC-D4E00F802150}"/>
              </a:ext>
            </a:extLst>
          </p:cNvPr>
          <p:cNvSpPr/>
          <p:nvPr/>
        </p:nvSpPr>
        <p:spPr>
          <a:xfrm>
            <a:off x="4555804" y="3601913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8905C3C5-0172-4698-8749-D59CE3364107}"/>
              </a:ext>
            </a:extLst>
          </p:cNvPr>
          <p:cNvSpPr/>
          <p:nvPr/>
        </p:nvSpPr>
        <p:spPr>
          <a:xfrm>
            <a:off x="3475804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522FBCB6-C5FE-482D-8A3C-93AFC9B894D0}"/>
              </a:ext>
            </a:extLst>
          </p:cNvPr>
          <p:cNvSpPr/>
          <p:nvPr/>
        </p:nvSpPr>
        <p:spPr>
          <a:xfrm>
            <a:off x="4555804" y="373209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92DA9CD5-1FCF-401F-8266-7788E314B2E4}"/>
              </a:ext>
            </a:extLst>
          </p:cNvPr>
          <p:cNvSpPr/>
          <p:nvPr/>
        </p:nvSpPr>
        <p:spPr>
          <a:xfrm>
            <a:off x="3475805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EMPNO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5F3A4463-7872-4548-B69E-7EA47B2CEDF9}"/>
              </a:ext>
            </a:extLst>
          </p:cNvPr>
          <p:cNvSpPr/>
          <p:nvPr/>
        </p:nvSpPr>
        <p:spPr>
          <a:xfrm>
            <a:off x="4555804" y="38634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799B8EC5-EC65-436E-8899-C8224CA601EB}"/>
              </a:ext>
            </a:extLst>
          </p:cNvPr>
          <p:cNvSpPr/>
          <p:nvPr/>
        </p:nvSpPr>
        <p:spPr>
          <a:xfrm>
            <a:off x="3475804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REFNO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9A524687-32D0-4321-B206-253B26EF412B}"/>
              </a:ext>
            </a:extLst>
          </p:cNvPr>
          <p:cNvSpPr/>
          <p:nvPr/>
        </p:nvSpPr>
        <p:spPr>
          <a:xfrm>
            <a:off x="4555804" y="39948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8932D27F-51D0-4409-99D1-267200A3FFFA}"/>
              </a:ext>
            </a:extLst>
          </p:cNvPr>
          <p:cNvSpPr/>
          <p:nvPr/>
        </p:nvSpPr>
        <p:spPr>
          <a:xfrm>
            <a:off x="3475805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TITLE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54E90026-9E35-4582-91C9-2C90FBA62C4B}"/>
              </a:ext>
            </a:extLst>
          </p:cNvPr>
          <p:cNvSpPr/>
          <p:nvPr/>
        </p:nvSpPr>
        <p:spPr>
          <a:xfrm>
            <a:off x="4555804" y="41261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6F77CB8F-9B5E-4374-B19C-8BA8F744047B}"/>
              </a:ext>
            </a:extLst>
          </p:cNvPr>
          <p:cNvSpPr/>
          <p:nvPr/>
        </p:nvSpPr>
        <p:spPr>
          <a:xfrm>
            <a:off x="3475804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CONTENT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938FA053-0574-4880-BB05-029DC6ADDC84}"/>
              </a:ext>
            </a:extLst>
          </p:cNvPr>
          <p:cNvSpPr/>
          <p:nvPr/>
        </p:nvSpPr>
        <p:spPr>
          <a:xfrm>
            <a:off x="4555804" y="42575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D272CF95-7DFE-4AE8-B941-F03DB9B978E8}"/>
              </a:ext>
            </a:extLst>
          </p:cNvPr>
          <p:cNvSpPr/>
          <p:nvPr/>
        </p:nvSpPr>
        <p:spPr>
          <a:xfrm>
            <a:off x="3475805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ASSIGNDATE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BF197CC0-D977-48B7-BED5-F7566B01D948}"/>
              </a:ext>
            </a:extLst>
          </p:cNvPr>
          <p:cNvSpPr/>
          <p:nvPr/>
        </p:nvSpPr>
        <p:spPr>
          <a:xfrm>
            <a:off x="4555804" y="43888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F86188ED-0D11-4C25-9687-99E4AA542007}"/>
              </a:ext>
            </a:extLst>
          </p:cNvPr>
          <p:cNvSpPr/>
          <p:nvPr/>
        </p:nvSpPr>
        <p:spPr>
          <a:xfrm>
            <a:off x="3475804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P_STARTDATE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4FA28654-CAFE-4813-83CE-5A0D3F0427E7}"/>
              </a:ext>
            </a:extLst>
          </p:cNvPr>
          <p:cNvSpPr/>
          <p:nvPr/>
        </p:nvSpPr>
        <p:spPr>
          <a:xfrm>
            <a:off x="4555804" y="45202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1EE55D15-6E27-43DB-831C-AD304745B8B2}"/>
              </a:ext>
            </a:extLst>
          </p:cNvPr>
          <p:cNvSpPr/>
          <p:nvPr/>
        </p:nvSpPr>
        <p:spPr>
          <a:xfrm>
            <a:off x="3475805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P_ENDDATE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E2756D29-83F1-467F-9305-239D4C088164}"/>
              </a:ext>
            </a:extLst>
          </p:cNvPr>
          <p:cNvSpPr/>
          <p:nvPr/>
        </p:nvSpPr>
        <p:spPr>
          <a:xfrm>
            <a:off x="4555804" y="4651551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FF086027-84F3-4BA7-A530-E312807A8B04}"/>
              </a:ext>
            </a:extLst>
          </p:cNvPr>
          <p:cNvSpPr/>
          <p:nvPr/>
        </p:nvSpPr>
        <p:spPr>
          <a:xfrm>
            <a:off x="3475804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T_STARTDATE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C9167211-D315-44CD-8133-53EF6EFB5B3E}"/>
              </a:ext>
            </a:extLst>
          </p:cNvPr>
          <p:cNvSpPr/>
          <p:nvPr/>
        </p:nvSpPr>
        <p:spPr>
          <a:xfrm>
            <a:off x="4555804" y="478290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4AE64200-0264-4AF3-8F10-1A3075C50F09}"/>
              </a:ext>
            </a:extLst>
          </p:cNvPr>
          <p:cNvSpPr/>
          <p:nvPr/>
        </p:nvSpPr>
        <p:spPr>
          <a:xfrm>
            <a:off x="3475805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T_ENDDATE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E301CC5F-E3F3-4BEA-A5E4-F8253706A510}"/>
              </a:ext>
            </a:extLst>
          </p:cNvPr>
          <p:cNvSpPr/>
          <p:nvPr/>
        </p:nvSpPr>
        <p:spPr>
          <a:xfrm>
            <a:off x="4555804" y="4912246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082F2727-C709-4C95-9B3D-4BEF1077B2AE}"/>
              </a:ext>
            </a:extLst>
          </p:cNvPr>
          <p:cNvSpPr/>
          <p:nvPr/>
        </p:nvSpPr>
        <p:spPr>
          <a:xfrm>
            <a:off x="3475804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PROGRESS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8308FE61-7CFF-46E1-B4FB-2C06EB996580}"/>
              </a:ext>
            </a:extLst>
          </p:cNvPr>
          <p:cNvSpPr/>
          <p:nvPr/>
        </p:nvSpPr>
        <p:spPr>
          <a:xfrm>
            <a:off x="4555804" y="5043596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NUMBER(1,0)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55A71BCC-F887-469F-B12B-1B2C55C9D217}"/>
              </a:ext>
            </a:extLst>
          </p:cNvPr>
          <p:cNvSpPr txBox="1"/>
          <p:nvPr/>
        </p:nvSpPr>
        <p:spPr>
          <a:xfrm>
            <a:off x="3576566" y="3683017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C227AD31-8EE5-4962-AB3D-621041B539B3}"/>
              </a:ext>
            </a:extLst>
          </p:cNvPr>
          <p:cNvSpPr txBox="1"/>
          <p:nvPr/>
        </p:nvSpPr>
        <p:spPr>
          <a:xfrm>
            <a:off x="3576566" y="381673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6AF2A3FC-85B8-47C5-8A6C-8AD65BA9D9CD}"/>
              </a:ext>
            </a:extLst>
          </p:cNvPr>
          <p:cNvSpPr/>
          <p:nvPr/>
        </p:nvSpPr>
        <p:spPr>
          <a:xfrm>
            <a:off x="3475805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R_CONDATE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E6A6AF5B-367F-4587-8D5D-F7C40121AE4E}"/>
              </a:ext>
            </a:extLst>
          </p:cNvPr>
          <p:cNvSpPr/>
          <p:nvPr/>
        </p:nvSpPr>
        <p:spPr>
          <a:xfrm>
            <a:off x="4555804" y="51665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F48F8335-F85E-45E8-BC10-081A3EBEA035}"/>
              </a:ext>
            </a:extLst>
          </p:cNvPr>
          <p:cNvSpPr/>
          <p:nvPr/>
        </p:nvSpPr>
        <p:spPr>
          <a:xfrm>
            <a:off x="3475804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CONDATE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27B273EA-4FB6-403A-A8CB-DC15F842952C}"/>
              </a:ext>
            </a:extLst>
          </p:cNvPr>
          <p:cNvSpPr/>
          <p:nvPr/>
        </p:nvSpPr>
        <p:spPr>
          <a:xfrm>
            <a:off x="4555804" y="52978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091971CD-480F-43F2-89BB-F50677F271C5}"/>
              </a:ext>
            </a:extLst>
          </p:cNvPr>
          <p:cNvSpPr/>
          <p:nvPr/>
        </p:nvSpPr>
        <p:spPr>
          <a:xfrm>
            <a:off x="3475805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R_COMMENTS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E9E859AF-5C44-4EB9-8836-E62570CA4E66}"/>
              </a:ext>
            </a:extLst>
          </p:cNvPr>
          <p:cNvSpPr/>
          <p:nvPr/>
        </p:nvSpPr>
        <p:spPr>
          <a:xfrm>
            <a:off x="4555804" y="542921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7219D53B-6A3F-4A5A-9BCC-5B7F8969F035}"/>
              </a:ext>
            </a:extLst>
          </p:cNvPr>
          <p:cNvSpPr/>
          <p:nvPr/>
        </p:nvSpPr>
        <p:spPr>
          <a:xfrm>
            <a:off x="3475804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COMMENTS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D7933373-0E20-4506-9848-B7C520CCDEBD}"/>
              </a:ext>
            </a:extLst>
          </p:cNvPr>
          <p:cNvSpPr/>
          <p:nvPr/>
        </p:nvSpPr>
        <p:spPr>
          <a:xfrm>
            <a:off x="4555804" y="5560563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06527FE5-06DA-46A3-A288-F25E19EC1F19}"/>
              </a:ext>
            </a:extLst>
          </p:cNvPr>
          <p:cNvSpPr/>
          <p:nvPr/>
        </p:nvSpPr>
        <p:spPr>
          <a:xfrm>
            <a:off x="3475805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TYPE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D33B40D3-D0DE-4CD8-B643-960CBF7DF8A0}"/>
              </a:ext>
            </a:extLst>
          </p:cNvPr>
          <p:cNvSpPr/>
          <p:nvPr/>
        </p:nvSpPr>
        <p:spPr>
          <a:xfrm>
            <a:off x="4555804" y="56899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99D64B98-018F-47EB-BF2C-4B0BA6BB1B5A}"/>
              </a:ext>
            </a:extLst>
          </p:cNvPr>
          <p:cNvSpPr/>
          <p:nvPr/>
        </p:nvSpPr>
        <p:spPr>
          <a:xfrm>
            <a:off x="3475804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OPEN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C0CAC82-D0F8-4479-92A7-EEDD802924FB}"/>
              </a:ext>
            </a:extLst>
          </p:cNvPr>
          <p:cNvSpPr/>
          <p:nvPr/>
        </p:nvSpPr>
        <p:spPr>
          <a:xfrm>
            <a:off x="4555804" y="58212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8537F59-FDBC-4A5E-BF1B-BC45849856E8}"/>
              </a:ext>
            </a:extLst>
          </p:cNvPr>
          <p:cNvSpPr/>
          <p:nvPr/>
        </p:nvSpPr>
        <p:spPr>
          <a:xfrm>
            <a:off x="3475805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STATE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5C22262A-6A57-483F-9FC4-C743A39F278B}"/>
              </a:ext>
            </a:extLst>
          </p:cNvPr>
          <p:cNvSpPr/>
          <p:nvPr/>
        </p:nvSpPr>
        <p:spPr>
          <a:xfrm>
            <a:off x="4555804" y="5950603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0481FC04-27FA-46AA-9914-FADA93399CC6}"/>
              </a:ext>
            </a:extLst>
          </p:cNvPr>
          <p:cNvSpPr/>
          <p:nvPr/>
        </p:nvSpPr>
        <p:spPr>
          <a:xfrm>
            <a:off x="6206077" y="1397327"/>
            <a:ext cx="2160000" cy="1314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나눔스퀘어" pitchFamily="50" charset="-127"/>
                <a:ea typeface="나눔스퀘어 Bold" pitchFamily="50" charset="-127"/>
              </a:rPr>
              <a:t>SCHEDULE</a:t>
            </a:r>
            <a:endParaRPr lang="ko-KR" altLang="en-US" sz="7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9D14704C-91C3-48AC-BF70-697F19F963A7}"/>
              </a:ext>
            </a:extLst>
          </p:cNvPr>
          <p:cNvSpPr/>
          <p:nvPr/>
        </p:nvSpPr>
        <p:spPr>
          <a:xfrm>
            <a:off x="6206077" y="1527871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SCHENO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xmlns="" id="{8ADA6136-A386-472A-B696-A7F6F225A5AA}"/>
              </a:ext>
            </a:extLst>
          </p:cNvPr>
          <p:cNvSpPr/>
          <p:nvPr/>
        </p:nvSpPr>
        <p:spPr>
          <a:xfrm>
            <a:off x="7286077" y="152787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BDDE9D6E-E51C-4D06-8A7F-99BB11312D78}"/>
              </a:ext>
            </a:extLst>
          </p:cNvPr>
          <p:cNvSpPr/>
          <p:nvPr/>
        </p:nvSpPr>
        <p:spPr>
          <a:xfrm>
            <a:off x="6206077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EMPNO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7390FE4D-83E3-4837-BDD5-9036F2713FC9}"/>
              </a:ext>
            </a:extLst>
          </p:cNvPr>
          <p:cNvSpPr/>
          <p:nvPr/>
        </p:nvSpPr>
        <p:spPr>
          <a:xfrm>
            <a:off x="7286077" y="1658051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457BE916-8BF8-40F1-9A98-826DBCA45447}"/>
              </a:ext>
            </a:extLst>
          </p:cNvPr>
          <p:cNvSpPr/>
          <p:nvPr/>
        </p:nvSpPr>
        <p:spPr>
          <a:xfrm>
            <a:off x="6206078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TEXT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35FBBC5C-33BE-454E-8CE1-ED0C9307E768}"/>
              </a:ext>
            </a:extLst>
          </p:cNvPr>
          <p:cNvSpPr/>
          <p:nvPr/>
        </p:nvSpPr>
        <p:spPr>
          <a:xfrm>
            <a:off x="7286077" y="17894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D56F3304-F169-41F5-A1DA-2ED121BDDC27}"/>
              </a:ext>
            </a:extLst>
          </p:cNvPr>
          <p:cNvSpPr/>
          <p:nvPr/>
        </p:nvSpPr>
        <p:spPr>
          <a:xfrm>
            <a:off x="6206077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START_DATE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xmlns="" id="{AA61F3A4-DD0E-4452-B9BB-D1B7B7461E0D}"/>
              </a:ext>
            </a:extLst>
          </p:cNvPr>
          <p:cNvSpPr/>
          <p:nvPr/>
        </p:nvSpPr>
        <p:spPr>
          <a:xfrm>
            <a:off x="7286077" y="192075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xmlns="" id="{3498926B-B61B-431A-80C2-0E673F3B4A91}"/>
              </a:ext>
            </a:extLst>
          </p:cNvPr>
          <p:cNvSpPr/>
          <p:nvPr/>
        </p:nvSpPr>
        <p:spPr>
          <a:xfrm>
            <a:off x="6206078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END_DATE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xmlns="" id="{A08716D6-6451-4D6F-A59A-4193F19BD825}"/>
              </a:ext>
            </a:extLst>
          </p:cNvPr>
          <p:cNvSpPr/>
          <p:nvPr/>
        </p:nvSpPr>
        <p:spPr>
          <a:xfrm>
            <a:off x="7286077" y="2052108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xmlns="" id="{59D8AF19-0635-4491-81D0-F7851C44EE90}"/>
              </a:ext>
            </a:extLst>
          </p:cNvPr>
          <p:cNvSpPr/>
          <p:nvPr/>
        </p:nvSpPr>
        <p:spPr>
          <a:xfrm>
            <a:off x="6206077" y="2588181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" pitchFamily="50" charset="-127"/>
                <a:ea typeface="나눔스퀘어 Bold" pitchFamily="50" charset="-127"/>
              </a:rPr>
              <a:t>역할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xmlns="" id="{470952F2-24F9-49DC-8B71-4B20C7431B83}"/>
              </a:ext>
            </a:extLst>
          </p:cNvPr>
          <p:cNvSpPr/>
          <p:nvPr/>
        </p:nvSpPr>
        <p:spPr>
          <a:xfrm>
            <a:off x="6206077" y="2718725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역할번호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xmlns="" id="{ADB7034D-9D83-466B-B7C1-03F24D4D71F3}"/>
              </a:ext>
            </a:extLst>
          </p:cNvPr>
          <p:cNvSpPr/>
          <p:nvPr/>
        </p:nvSpPr>
        <p:spPr>
          <a:xfrm>
            <a:off x="7286077" y="2718724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xmlns="" id="{44C610AE-82E1-451D-ADB3-DE2AFA3C1F9D}"/>
              </a:ext>
            </a:extLst>
          </p:cNvPr>
          <p:cNvSpPr/>
          <p:nvPr/>
        </p:nvSpPr>
        <p:spPr>
          <a:xfrm>
            <a:off x="6206077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역할이름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xmlns="" id="{AB994E28-B456-4973-84CB-C320570D3A69}"/>
              </a:ext>
            </a:extLst>
          </p:cNvPr>
          <p:cNvSpPr/>
          <p:nvPr/>
        </p:nvSpPr>
        <p:spPr>
          <a:xfrm>
            <a:off x="7286077" y="2848905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xmlns="" id="{BC97AE39-D7CC-48B4-A71E-ED20F8C4BB32}"/>
              </a:ext>
            </a:extLst>
          </p:cNvPr>
          <p:cNvSpPr/>
          <p:nvPr/>
        </p:nvSpPr>
        <p:spPr>
          <a:xfrm>
            <a:off x="6206078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기타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xmlns="" id="{FFF24FB4-5234-44DE-B6BE-21E17DD09824}"/>
              </a:ext>
            </a:extLst>
          </p:cNvPr>
          <p:cNvSpPr/>
          <p:nvPr/>
        </p:nvSpPr>
        <p:spPr>
          <a:xfrm>
            <a:off x="7286077" y="298026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xmlns="" id="{1877F3A4-809E-4D3C-8F15-168E9DD1C39A}"/>
              </a:ext>
            </a:extLst>
          </p:cNvPr>
          <p:cNvSpPr/>
          <p:nvPr/>
        </p:nvSpPr>
        <p:spPr>
          <a:xfrm>
            <a:off x="6206077" y="3786873"/>
            <a:ext cx="2160000" cy="131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나눔스퀘어" pitchFamily="50" charset="-127"/>
                <a:ea typeface="나눔스퀘어 Bold" pitchFamily="50" charset="-127"/>
              </a:rPr>
              <a:t>MEMBER</a:t>
            </a:r>
            <a:endParaRPr lang="ko-KR" altLang="en-US" sz="7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xmlns="" id="{3E4CF697-3412-4411-A94F-D7ABABBD5F3C}"/>
              </a:ext>
            </a:extLst>
          </p:cNvPr>
          <p:cNvSpPr/>
          <p:nvPr/>
        </p:nvSpPr>
        <p:spPr>
          <a:xfrm>
            <a:off x="6206077" y="3917417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PROJECTNO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xmlns="" id="{B4A556B0-EB40-4639-B3D2-43CE4B0AF9BE}"/>
              </a:ext>
            </a:extLst>
          </p:cNvPr>
          <p:cNvSpPr/>
          <p:nvPr/>
        </p:nvSpPr>
        <p:spPr>
          <a:xfrm>
            <a:off x="7286077" y="3917416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xmlns="" id="{AD8F9FFD-E7A4-4CA1-B305-94A935838B3C}"/>
              </a:ext>
            </a:extLst>
          </p:cNvPr>
          <p:cNvSpPr/>
          <p:nvPr/>
        </p:nvSpPr>
        <p:spPr>
          <a:xfrm>
            <a:off x="6206077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EMPNO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xmlns="" id="{686EB229-E55D-4BA2-AFFF-0727020F19AD}"/>
              </a:ext>
            </a:extLst>
          </p:cNvPr>
          <p:cNvSpPr/>
          <p:nvPr/>
        </p:nvSpPr>
        <p:spPr>
          <a:xfrm>
            <a:off x="7286077" y="40475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xmlns="" id="{BA086416-CF54-4924-B337-4B36263AE8D2}"/>
              </a:ext>
            </a:extLst>
          </p:cNvPr>
          <p:cNvSpPr/>
          <p:nvPr/>
        </p:nvSpPr>
        <p:spPr>
          <a:xfrm>
            <a:off x="6206078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ROLENO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xmlns="" id="{B8D79548-77C3-4A35-89DF-F8E09D41953F}"/>
              </a:ext>
            </a:extLst>
          </p:cNvPr>
          <p:cNvSpPr/>
          <p:nvPr/>
        </p:nvSpPr>
        <p:spPr>
          <a:xfrm>
            <a:off x="7286077" y="41789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xmlns="" id="{E052D91A-EE48-41C9-8EDF-8F864340656D}"/>
              </a:ext>
            </a:extLst>
          </p:cNvPr>
          <p:cNvSpPr/>
          <p:nvPr/>
        </p:nvSpPr>
        <p:spPr>
          <a:xfrm>
            <a:off x="6206077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6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BACKGROUNDCOLOR</a:t>
            </a:r>
            <a:endParaRPr lang="ko-KR" altLang="en-US" sz="6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xmlns="" id="{09E3B1CA-7342-4171-8336-2C48336AE3D7}"/>
              </a:ext>
            </a:extLst>
          </p:cNvPr>
          <p:cNvSpPr/>
          <p:nvPr/>
        </p:nvSpPr>
        <p:spPr>
          <a:xfrm>
            <a:off x="7286077" y="4310304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93B81EB2-D702-4D52-8384-6E18D3018AB7}"/>
              </a:ext>
            </a:extLst>
          </p:cNvPr>
          <p:cNvSpPr/>
          <p:nvPr/>
        </p:nvSpPr>
        <p:spPr>
          <a:xfrm>
            <a:off x="6206078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TEXTCOLOR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xmlns="" id="{C66223C6-534D-4119-B6DD-E1D0BB758DEC}"/>
              </a:ext>
            </a:extLst>
          </p:cNvPr>
          <p:cNvSpPr/>
          <p:nvPr/>
        </p:nvSpPr>
        <p:spPr>
          <a:xfrm>
            <a:off x="7286077" y="4441654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xmlns="" id="{433A2280-5D0C-488F-B32D-7C75D7AB5CD2}"/>
              </a:ext>
            </a:extLst>
          </p:cNvPr>
          <p:cNvSpPr/>
          <p:nvPr/>
        </p:nvSpPr>
        <p:spPr>
          <a:xfrm>
            <a:off x="6206077" y="5034385"/>
            <a:ext cx="2160000" cy="1314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latin typeface="나눔스퀘어" pitchFamily="50" charset="-127"/>
                <a:ea typeface="나눔스퀘어 Bold" pitchFamily="50" charset="-127"/>
              </a:rPr>
              <a:t>EMP</a:t>
            </a:r>
            <a:endParaRPr lang="ko-KR" altLang="en-US" sz="7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xmlns="" id="{2E5FD116-824B-4048-8BA8-E30B1E66A46B}"/>
              </a:ext>
            </a:extLst>
          </p:cNvPr>
          <p:cNvSpPr/>
          <p:nvPr/>
        </p:nvSpPr>
        <p:spPr>
          <a:xfrm>
            <a:off x="6206077" y="5167310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rgbClr val="FF0000"/>
                </a:solidFill>
                <a:latin typeface="나눔스퀘어" pitchFamily="50" charset="-127"/>
                <a:ea typeface="나눔스퀘어 Bold" pitchFamily="50" charset="-127"/>
              </a:rPr>
              <a:t>EMPNO</a:t>
            </a:r>
            <a:endParaRPr lang="ko-KR" altLang="en-US" sz="700" dirty="0">
              <a:solidFill>
                <a:srgbClr val="FF0000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B6C1E70F-6A58-4947-8844-0DB5F42870AC}"/>
              </a:ext>
            </a:extLst>
          </p:cNvPr>
          <p:cNvSpPr/>
          <p:nvPr/>
        </p:nvSpPr>
        <p:spPr>
          <a:xfrm>
            <a:off x="7286077" y="5167309"/>
            <a:ext cx="1080000" cy="13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xmlns="" id="{CC3F79A8-27E1-4920-B887-2E9359103430}"/>
              </a:ext>
            </a:extLst>
          </p:cNvPr>
          <p:cNvSpPr/>
          <p:nvPr/>
        </p:nvSpPr>
        <p:spPr>
          <a:xfrm>
            <a:off x="6206077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DEPTNO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xmlns="" id="{7625A726-D25E-4513-904B-ACEE485F2CFB}"/>
              </a:ext>
            </a:extLst>
          </p:cNvPr>
          <p:cNvSpPr/>
          <p:nvPr/>
        </p:nvSpPr>
        <p:spPr>
          <a:xfrm>
            <a:off x="7286077" y="5297490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xmlns="" id="{F52D286F-33EF-48BE-8955-720312051CFE}"/>
              </a:ext>
            </a:extLst>
          </p:cNvPr>
          <p:cNvSpPr/>
          <p:nvPr/>
        </p:nvSpPr>
        <p:spPr>
          <a:xfrm>
            <a:off x="6206078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RANKNO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xmlns="" id="{403B039B-6359-4544-BA70-37C67A2F045C}"/>
              </a:ext>
            </a:extLst>
          </p:cNvPr>
          <p:cNvSpPr/>
          <p:nvPr/>
        </p:nvSpPr>
        <p:spPr>
          <a:xfrm>
            <a:off x="7286077" y="54288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xmlns="" id="{5E140BD6-703A-4461-AF44-23214BC2834D}"/>
              </a:ext>
            </a:extLst>
          </p:cNvPr>
          <p:cNvSpPr/>
          <p:nvPr/>
        </p:nvSpPr>
        <p:spPr>
          <a:xfrm>
            <a:off x="6206077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AUTHNO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xmlns="" id="{1E34060A-6267-420C-9FDB-9E05CCD01706}"/>
              </a:ext>
            </a:extLst>
          </p:cNvPr>
          <p:cNvSpPr/>
          <p:nvPr/>
        </p:nvSpPr>
        <p:spPr>
          <a:xfrm>
            <a:off x="7286077" y="556019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C323635A-D593-4FDD-9DB0-9184DA5C6073}"/>
              </a:ext>
            </a:extLst>
          </p:cNvPr>
          <p:cNvSpPr/>
          <p:nvPr/>
        </p:nvSpPr>
        <p:spPr>
          <a:xfrm>
            <a:off x="6206078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PASS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xmlns="" id="{43534B11-D428-4A76-AF17-35D0596A82B8}"/>
              </a:ext>
            </a:extLst>
          </p:cNvPr>
          <p:cNvSpPr/>
          <p:nvPr/>
        </p:nvSpPr>
        <p:spPr>
          <a:xfrm>
            <a:off x="7286077" y="569154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xmlns="" id="{C546F588-A7F6-404F-953E-93F53E9731C5}"/>
              </a:ext>
            </a:extLst>
          </p:cNvPr>
          <p:cNvSpPr/>
          <p:nvPr/>
        </p:nvSpPr>
        <p:spPr>
          <a:xfrm>
            <a:off x="6206077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REGDATE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xmlns="" id="{78F44321-3361-4EA0-9DE4-8D729DFF6F36}"/>
              </a:ext>
            </a:extLst>
          </p:cNvPr>
          <p:cNvSpPr/>
          <p:nvPr/>
        </p:nvSpPr>
        <p:spPr>
          <a:xfrm>
            <a:off x="7286077" y="4569418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E69FEFC6-F0BF-4070-905E-5C7611CD4790}"/>
              </a:ext>
            </a:extLst>
          </p:cNvPr>
          <p:cNvSpPr txBox="1"/>
          <p:nvPr/>
        </p:nvSpPr>
        <p:spPr>
          <a:xfrm>
            <a:off x="6308938" y="162086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DD025E82-8259-4A22-9429-584868090CA6}"/>
              </a:ext>
            </a:extLst>
          </p:cNvPr>
          <p:cNvSpPr txBox="1"/>
          <p:nvPr/>
        </p:nvSpPr>
        <p:spPr>
          <a:xfrm>
            <a:off x="6308938" y="387757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xmlns="" id="{E1F79534-D6C4-484E-9D2D-0D058406AE62}"/>
              </a:ext>
            </a:extLst>
          </p:cNvPr>
          <p:cNvSpPr txBox="1"/>
          <p:nvPr/>
        </p:nvSpPr>
        <p:spPr>
          <a:xfrm>
            <a:off x="6308938" y="4009923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C8D82E93-9F11-40D0-AA2D-FF9ACFA5C513}"/>
              </a:ext>
            </a:extLst>
          </p:cNvPr>
          <p:cNvSpPr txBox="1"/>
          <p:nvPr/>
        </p:nvSpPr>
        <p:spPr>
          <a:xfrm>
            <a:off x="6308938" y="4140144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xmlns="" id="{AB236378-D148-4CA0-9E76-022C51F16C34}"/>
              </a:ext>
            </a:extLst>
          </p:cNvPr>
          <p:cNvSpPr/>
          <p:nvPr/>
        </p:nvSpPr>
        <p:spPr>
          <a:xfrm>
            <a:off x="6206077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NAME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xmlns="" id="{E1A52A1A-44DC-490C-9499-7CF4C91EE7E3}"/>
              </a:ext>
            </a:extLst>
          </p:cNvPr>
          <p:cNvSpPr/>
          <p:nvPr/>
        </p:nvSpPr>
        <p:spPr>
          <a:xfrm>
            <a:off x="7286077" y="5816972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xmlns="" id="{85CE4534-3250-45A4-8186-431F286BED5E}"/>
              </a:ext>
            </a:extLst>
          </p:cNvPr>
          <p:cNvSpPr/>
          <p:nvPr/>
        </p:nvSpPr>
        <p:spPr>
          <a:xfrm>
            <a:off x="6206078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EMAIL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xmlns="" id="{0B77304A-4330-4202-987D-C4DE1F90E032}"/>
              </a:ext>
            </a:extLst>
          </p:cNvPr>
          <p:cNvSpPr/>
          <p:nvPr/>
        </p:nvSpPr>
        <p:spPr>
          <a:xfrm>
            <a:off x="7286077" y="5948322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xmlns="" id="{F999476C-51E4-470F-97F0-C2E408776980}"/>
              </a:ext>
            </a:extLst>
          </p:cNvPr>
          <p:cNvSpPr/>
          <p:nvPr/>
        </p:nvSpPr>
        <p:spPr>
          <a:xfrm>
            <a:off x="6206077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HIREDATE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xmlns="" id="{C9F93D80-7B94-4910-B4D3-DC6C859703D7}"/>
              </a:ext>
            </a:extLst>
          </p:cNvPr>
          <p:cNvSpPr/>
          <p:nvPr/>
        </p:nvSpPr>
        <p:spPr>
          <a:xfrm>
            <a:off x="7286077" y="6073747"/>
            <a:ext cx="1080000" cy="13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FF09E1C8-62DD-4204-BD87-E6149E1200EC}"/>
              </a:ext>
            </a:extLst>
          </p:cNvPr>
          <p:cNvSpPr/>
          <p:nvPr/>
        </p:nvSpPr>
        <p:spPr>
          <a:xfrm>
            <a:off x="6206078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PROFILE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xmlns="" id="{06EA9314-57D0-4A38-960A-2EB379B4B660}"/>
              </a:ext>
            </a:extLst>
          </p:cNvPr>
          <p:cNvSpPr/>
          <p:nvPr/>
        </p:nvSpPr>
        <p:spPr>
          <a:xfrm>
            <a:off x="7286077" y="6205097"/>
            <a:ext cx="1080000" cy="1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7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A691BF6E-E711-4117-9243-985DA892F870}"/>
              </a:ext>
            </a:extLst>
          </p:cNvPr>
          <p:cNvSpPr txBox="1"/>
          <p:nvPr/>
        </p:nvSpPr>
        <p:spPr>
          <a:xfrm>
            <a:off x="6308938" y="5256705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0DE40E93-2629-49B1-86F7-A6685EFB0FA1}"/>
              </a:ext>
            </a:extLst>
          </p:cNvPr>
          <p:cNvSpPr txBox="1"/>
          <p:nvPr/>
        </p:nvSpPr>
        <p:spPr>
          <a:xfrm>
            <a:off x="6308938" y="5386550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AD075908-52B1-458D-A4E8-B2FF9E978A05}"/>
              </a:ext>
            </a:extLst>
          </p:cNvPr>
          <p:cNvSpPr txBox="1"/>
          <p:nvPr/>
        </p:nvSpPr>
        <p:spPr>
          <a:xfrm>
            <a:off x="6308938" y="5520892"/>
            <a:ext cx="714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A40387AA-503F-4FB4-B3CF-25F887773463}"/>
              </a:ext>
            </a:extLst>
          </p:cNvPr>
          <p:cNvSpPr txBox="1"/>
          <p:nvPr/>
        </p:nvSpPr>
        <p:spPr>
          <a:xfrm>
            <a:off x="5095805" y="287866"/>
            <a:ext cx="37603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xmlns="" id="{D820ADCB-77F2-4793-9510-8898A73BDE0C}"/>
              </a:ext>
            </a:extLst>
          </p:cNvPr>
          <p:cNvCxnSpPr>
            <a:cxnSpLocks/>
          </p:cNvCxnSpPr>
          <p:nvPr/>
        </p:nvCxnSpPr>
        <p:spPr>
          <a:xfrm>
            <a:off x="2939413" y="1718052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>
            <a:extLst>
              <a:ext uri="{FF2B5EF4-FFF2-40B4-BE49-F238E27FC236}">
                <a16:creationId xmlns:a16="http://schemas.microsoft.com/office/drawing/2014/main" xmlns="" id="{7E72D20D-8211-46AA-BB1F-BF4B8B9E0148}"/>
              </a:ext>
            </a:extLst>
          </p:cNvPr>
          <p:cNvSpPr/>
          <p:nvPr/>
        </p:nvSpPr>
        <p:spPr>
          <a:xfrm>
            <a:off x="3211962" y="166564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xmlns="" id="{C5E95418-FB2C-4C82-A3F8-B9172DC50E7D}"/>
              </a:ext>
            </a:extLst>
          </p:cNvPr>
          <p:cNvCxnSpPr>
            <a:cxnSpLocks/>
          </p:cNvCxnSpPr>
          <p:nvPr/>
        </p:nvCxnSpPr>
        <p:spPr>
          <a:xfrm>
            <a:off x="1831512" y="3458845"/>
            <a:ext cx="0" cy="37786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xmlns="" id="{BEF8BA4E-3D79-448D-ADD7-9DE4875CB1EF}"/>
              </a:ext>
            </a:extLst>
          </p:cNvPr>
          <p:cNvSpPr/>
          <p:nvPr/>
        </p:nvSpPr>
        <p:spPr>
          <a:xfrm>
            <a:off x="1777832" y="358551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xmlns="" id="{1A2D1960-8D2E-49F7-842A-C97EAE1D3B17}"/>
              </a:ext>
            </a:extLst>
          </p:cNvPr>
          <p:cNvCxnSpPr>
            <a:cxnSpLocks/>
          </p:cNvCxnSpPr>
          <p:nvPr/>
        </p:nvCxnSpPr>
        <p:spPr>
          <a:xfrm flipH="1" flipV="1">
            <a:off x="2939414" y="2848905"/>
            <a:ext cx="293321" cy="111463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xmlns="" id="{5703A5E7-82E5-4C66-A3C6-E0C2CD868C2A}"/>
              </a:ext>
            </a:extLst>
          </p:cNvPr>
          <p:cNvSpPr/>
          <p:nvPr/>
        </p:nvSpPr>
        <p:spPr>
          <a:xfrm>
            <a:off x="2942927" y="2987846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xmlns="" id="{3F4F20B4-0DAD-433E-BA62-612128771529}"/>
              </a:ext>
            </a:extLst>
          </p:cNvPr>
          <p:cNvCxnSpPr>
            <a:cxnSpLocks/>
          </p:cNvCxnSpPr>
          <p:nvPr/>
        </p:nvCxnSpPr>
        <p:spPr>
          <a:xfrm flipH="1">
            <a:off x="2939414" y="5108741"/>
            <a:ext cx="286723" cy="82634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xmlns="" id="{3C5C47B7-EF45-4D5C-BEB5-283AF4DFD421}"/>
              </a:ext>
            </a:extLst>
          </p:cNvPr>
          <p:cNvSpPr/>
          <p:nvPr/>
        </p:nvSpPr>
        <p:spPr>
          <a:xfrm>
            <a:off x="2971800" y="5695180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xmlns="" id="{446915B1-19AD-4EB8-9EE7-9BFCE9849CF2}"/>
              </a:ext>
            </a:extLst>
          </p:cNvPr>
          <p:cNvCxnSpPr>
            <a:cxnSpLocks/>
          </p:cNvCxnSpPr>
          <p:nvPr/>
        </p:nvCxnSpPr>
        <p:spPr>
          <a:xfrm>
            <a:off x="5895294" y="2250543"/>
            <a:ext cx="319492" cy="205887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타원 238">
            <a:extLst>
              <a:ext uri="{FF2B5EF4-FFF2-40B4-BE49-F238E27FC236}">
                <a16:creationId xmlns:a16="http://schemas.microsoft.com/office/drawing/2014/main" xmlns="" id="{C6952145-B8D5-49AC-B360-7264576C25D2}"/>
              </a:ext>
            </a:extLst>
          </p:cNvPr>
          <p:cNvSpPr/>
          <p:nvPr/>
        </p:nvSpPr>
        <p:spPr>
          <a:xfrm>
            <a:off x="6130173" y="4035744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xmlns="" id="{E0B9C2AB-7354-469C-8947-1E1BE145D237}"/>
              </a:ext>
            </a:extLst>
          </p:cNvPr>
          <p:cNvCxnSpPr>
            <a:cxnSpLocks/>
          </p:cNvCxnSpPr>
          <p:nvPr/>
        </p:nvCxnSpPr>
        <p:spPr>
          <a:xfrm flipV="1">
            <a:off x="7294786" y="4700854"/>
            <a:ext cx="0" cy="33353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타원 244">
            <a:extLst>
              <a:ext uri="{FF2B5EF4-FFF2-40B4-BE49-F238E27FC236}">
                <a16:creationId xmlns:a16="http://schemas.microsoft.com/office/drawing/2014/main" xmlns="" id="{55F4D235-9FA9-4C81-940A-B9F208D106F8}"/>
              </a:ext>
            </a:extLst>
          </p:cNvPr>
          <p:cNvSpPr/>
          <p:nvPr/>
        </p:nvSpPr>
        <p:spPr>
          <a:xfrm flipV="1">
            <a:off x="7246186" y="4857187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xmlns="" id="{9E4EAAA2-390F-472C-A1C3-19521BA59595}"/>
              </a:ext>
            </a:extLst>
          </p:cNvPr>
          <p:cNvCxnSpPr>
            <a:cxnSpLocks/>
          </p:cNvCxnSpPr>
          <p:nvPr/>
        </p:nvCxnSpPr>
        <p:spPr>
          <a:xfrm>
            <a:off x="7282637" y="3111698"/>
            <a:ext cx="0" cy="680379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타원 249">
            <a:extLst>
              <a:ext uri="{FF2B5EF4-FFF2-40B4-BE49-F238E27FC236}">
                <a16:creationId xmlns:a16="http://schemas.microsoft.com/office/drawing/2014/main" xmlns="" id="{0634CB42-D95F-4987-A9F4-7F93CED67E11}"/>
              </a:ext>
            </a:extLst>
          </p:cNvPr>
          <p:cNvSpPr/>
          <p:nvPr/>
        </p:nvSpPr>
        <p:spPr>
          <a:xfrm>
            <a:off x="7234035" y="349498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xmlns="" id="{75E5BFA6-3FD8-44B1-B886-6FBF9ABF3051}"/>
              </a:ext>
            </a:extLst>
          </p:cNvPr>
          <p:cNvCxnSpPr>
            <a:cxnSpLocks/>
          </p:cNvCxnSpPr>
          <p:nvPr/>
        </p:nvCxnSpPr>
        <p:spPr>
          <a:xfrm flipH="1" flipV="1">
            <a:off x="5611175" y="3111699"/>
            <a:ext cx="359530" cy="202197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xmlns="" id="{7A7E1F0C-1555-417A-9899-2CB4996F52EB}"/>
              </a:ext>
            </a:extLst>
          </p:cNvPr>
          <p:cNvSpPr/>
          <p:nvPr/>
        </p:nvSpPr>
        <p:spPr>
          <a:xfrm>
            <a:off x="5607409" y="3278210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xmlns="" id="{82C4EE07-483B-4239-A264-2D0A6DE7282C}"/>
              </a:ext>
            </a:extLst>
          </p:cNvPr>
          <p:cNvCxnSpPr>
            <a:cxnSpLocks/>
          </p:cNvCxnSpPr>
          <p:nvPr/>
        </p:nvCxnSpPr>
        <p:spPr>
          <a:xfrm flipH="1">
            <a:off x="5639927" y="5593485"/>
            <a:ext cx="574858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타원 254">
            <a:extLst>
              <a:ext uri="{FF2B5EF4-FFF2-40B4-BE49-F238E27FC236}">
                <a16:creationId xmlns:a16="http://schemas.microsoft.com/office/drawing/2014/main" xmlns="" id="{B6100FBB-97AF-4300-913B-9ACFCC59B7DF}"/>
              </a:ext>
            </a:extLst>
          </p:cNvPr>
          <p:cNvSpPr/>
          <p:nvPr/>
        </p:nvSpPr>
        <p:spPr>
          <a:xfrm>
            <a:off x="5783823" y="5541285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xmlns="" id="{7A775107-5BD2-4FB7-81E0-5C70B5422FEE}"/>
              </a:ext>
            </a:extLst>
          </p:cNvPr>
          <p:cNvCxnSpPr>
            <a:cxnSpLocks/>
          </p:cNvCxnSpPr>
          <p:nvPr/>
        </p:nvCxnSpPr>
        <p:spPr>
          <a:xfrm flipH="1">
            <a:off x="8374787" y="1713511"/>
            <a:ext cx="54509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타원 256">
            <a:extLst>
              <a:ext uri="{FF2B5EF4-FFF2-40B4-BE49-F238E27FC236}">
                <a16:creationId xmlns:a16="http://schemas.microsoft.com/office/drawing/2014/main" xmlns="" id="{3D0D49B2-E7C7-4681-938B-3AD921E0CBC3}"/>
              </a:ext>
            </a:extLst>
          </p:cNvPr>
          <p:cNvSpPr/>
          <p:nvPr/>
        </p:nvSpPr>
        <p:spPr>
          <a:xfrm>
            <a:off x="8550119" y="1662276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xmlns="" id="{BF2E9A40-4A0C-4695-AF66-CAAD7D0FC480}"/>
              </a:ext>
            </a:extLst>
          </p:cNvPr>
          <p:cNvCxnSpPr>
            <a:cxnSpLocks/>
          </p:cNvCxnSpPr>
          <p:nvPr/>
        </p:nvCxnSpPr>
        <p:spPr>
          <a:xfrm>
            <a:off x="8923061" y="1703986"/>
            <a:ext cx="0" cy="352800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xmlns="" id="{8A437FFD-9103-40DB-83B6-A1CA0FA3608E}"/>
              </a:ext>
            </a:extLst>
          </p:cNvPr>
          <p:cNvCxnSpPr/>
          <p:nvPr/>
        </p:nvCxnSpPr>
        <p:spPr>
          <a:xfrm flipH="1">
            <a:off x="8391453" y="5232231"/>
            <a:ext cx="5451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xmlns="" id="{AC1F1BFB-2703-4ADB-B1E6-772B45F7A2C4}"/>
              </a:ext>
            </a:extLst>
          </p:cNvPr>
          <p:cNvCxnSpPr/>
          <p:nvPr/>
        </p:nvCxnSpPr>
        <p:spPr>
          <a:xfrm>
            <a:off x="2982141" y="1653171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xmlns="" id="{36B71E94-617D-4835-BA12-573C62A9B14D}"/>
              </a:ext>
            </a:extLst>
          </p:cNvPr>
          <p:cNvCxnSpPr/>
          <p:nvPr/>
        </p:nvCxnSpPr>
        <p:spPr>
          <a:xfrm>
            <a:off x="6172649" y="552648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xmlns="" id="{752FCFCE-E4A3-4086-84B6-44A48CAD5269}"/>
              </a:ext>
            </a:extLst>
          </p:cNvPr>
          <p:cNvCxnSpPr/>
          <p:nvPr/>
        </p:nvCxnSpPr>
        <p:spPr>
          <a:xfrm>
            <a:off x="8455841" y="5168682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xmlns="" id="{F166E907-24F0-4879-B64F-87C5490A52B7}"/>
              </a:ext>
            </a:extLst>
          </p:cNvPr>
          <p:cNvCxnSpPr/>
          <p:nvPr/>
        </p:nvCxnSpPr>
        <p:spPr>
          <a:xfrm>
            <a:off x="3226137" y="3962213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xmlns="" id="{81732C5F-963D-4A3F-893E-0283FF5121CD}"/>
              </a:ext>
            </a:extLst>
          </p:cNvPr>
          <p:cNvCxnSpPr/>
          <p:nvPr/>
        </p:nvCxnSpPr>
        <p:spPr>
          <a:xfrm>
            <a:off x="3226137" y="5123965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xmlns="" id="{9A36E40C-5256-4899-B902-1E4B56679C2E}"/>
              </a:ext>
            </a:extLst>
          </p:cNvPr>
          <p:cNvCxnSpPr>
            <a:cxnSpLocks/>
          </p:cNvCxnSpPr>
          <p:nvPr/>
        </p:nvCxnSpPr>
        <p:spPr>
          <a:xfrm rot="16200000">
            <a:off x="7282636" y="3087230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xmlns="" id="{2FE70B1B-5CB0-4410-A71E-F5022F61886A}"/>
              </a:ext>
            </a:extLst>
          </p:cNvPr>
          <p:cNvCxnSpPr/>
          <p:nvPr/>
        </p:nvCxnSpPr>
        <p:spPr>
          <a:xfrm>
            <a:off x="6184578" y="5068136"/>
            <a:ext cx="0" cy="130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xmlns="" id="{C6AFFBB7-6C8B-4811-AA2A-2B9B66539CB5}"/>
              </a:ext>
            </a:extLst>
          </p:cNvPr>
          <p:cNvCxnSpPr>
            <a:cxnSpLocks/>
          </p:cNvCxnSpPr>
          <p:nvPr/>
        </p:nvCxnSpPr>
        <p:spPr>
          <a:xfrm rot="16200000">
            <a:off x="1826432" y="3436021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xmlns="" id="{FFFDA3EA-75C6-4453-8269-7BC5A26C65B1}"/>
              </a:ext>
            </a:extLst>
          </p:cNvPr>
          <p:cNvCxnSpPr>
            <a:cxnSpLocks/>
          </p:cNvCxnSpPr>
          <p:nvPr/>
        </p:nvCxnSpPr>
        <p:spPr>
          <a:xfrm rot="10800000">
            <a:off x="3416881" y="5068136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xmlns="" id="{53CB660A-003B-4885-A530-93DFED58C825}"/>
              </a:ext>
            </a:extLst>
          </p:cNvPr>
          <p:cNvCxnSpPr>
            <a:cxnSpLocks/>
          </p:cNvCxnSpPr>
          <p:nvPr/>
        </p:nvCxnSpPr>
        <p:spPr>
          <a:xfrm rot="10800000">
            <a:off x="3416882" y="389690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xmlns="" id="{0246BEC1-9192-4DE9-89C6-90E7210EE646}"/>
              </a:ext>
            </a:extLst>
          </p:cNvPr>
          <p:cNvCxnSpPr>
            <a:cxnSpLocks/>
          </p:cNvCxnSpPr>
          <p:nvPr/>
        </p:nvCxnSpPr>
        <p:spPr>
          <a:xfrm rot="10800000">
            <a:off x="5704626" y="21950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xmlns="" id="{627F7CCF-DD6B-41F7-A0FB-6D64AA46CB2D}"/>
              </a:ext>
            </a:extLst>
          </p:cNvPr>
          <p:cNvCxnSpPr>
            <a:cxnSpLocks/>
          </p:cNvCxnSpPr>
          <p:nvPr/>
        </p:nvCxnSpPr>
        <p:spPr>
          <a:xfrm rot="16200000">
            <a:off x="7294544" y="4937202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xmlns="" id="{B4FA3B34-1EE4-4146-A3F7-CAFFCC6D84A2}"/>
              </a:ext>
            </a:extLst>
          </p:cNvPr>
          <p:cNvCxnSpPr/>
          <p:nvPr/>
        </p:nvCxnSpPr>
        <p:spPr>
          <a:xfrm>
            <a:off x="5639927" y="2260069"/>
            <a:ext cx="25837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xmlns="" id="{2FDF79C6-8CEC-4584-A2F3-81C67E73694A}"/>
              </a:ext>
            </a:extLst>
          </p:cNvPr>
          <p:cNvCxnSpPr/>
          <p:nvPr/>
        </p:nvCxnSpPr>
        <p:spPr>
          <a:xfrm>
            <a:off x="5956410" y="5133677"/>
            <a:ext cx="258375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xmlns="" id="{0D73E24D-9D2D-432D-A10F-37002A7F2F4A}"/>
              </a:ext>
            </a:extLst>
          </p:cNvPr>
          <p:cNvCxnSpPr>
            <a:cxnSpLocks/>
          </p:cNvCxnSpPr>
          <p:nvPr/>
        </p:nvCxnSpPr>
        <p:spPr>
          <a:xfrm>
            <a:off x="4547112" y="3106567"/>
            <a:ext cx="0" cy="37786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:a16="http://schemas.microsoft.com/office/drawing/2014/main" xmlns="" id="{4B413818-B766-45C7-864B-F3AE211D5728}"/>
              </a:ext>
            </a:extLst>
          </p:cNvPr>
          <p:cNvSpPr/>
          <p:nvPr/>
        </p:nvSpPr>
        <p:spPr>
          <a:xfrm>
            <a:off x="4498512" y="3233239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xmlns="" id="{7D6DB9A6-864E-4A34-8431-8D8AD693CF86}"/>
              </a:ext>
            </a:extLst>
          </p:cNvPr>
          <p:cNvCxnSpPr>
            <a:cxnSpLocks/>
          </p:cNvCxnSpPr>
          <p:nvPr/>
        </p:nvCxnSpPr>
        <p:spPr>
          <a:xfrm rot="16200000">
            <a:off x="4540832" y="3080224"/>
            <a:ext cx="0" cy="1306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609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6F2EAC7-5D0F-40A8-8F3D-4E6265732D6E}"/>
              </a:ext>
            </a:extLst>
          </p:cNvPr>
          <p:cNvSpPr/>
          <p:nvPr/>
        </p:nvSpPr>
        <p:spPr>
          <a:xfrm>
            <a:off x="14289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8393" y="287866"/>
            <a:ext cx="43177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커뮤니케이션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2CE895C-F228-43EB-92DA-CC9E6203055F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프로젝트 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39EFC5D-2646-4C94-8004-868B5B4F11C9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글</a:t>
            </a:r>
            <a:r>
              <a:rPr lang="ko-KR" altLang="en-US" sz="800" dirty="0">
                <a:solidFill>
                  <a:srgbClr val="FFC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번호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3BA6D4B-2037-4AFE-82C5-B1A3A597FDA6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480BCB0-D0FC-40FD-A87B-9795B2E213BF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번호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5557F2B-F93F-4C16-8468-C50860D416D7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89DF39-AC78-4986-A1F6-B0B34DB4B4F5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게시글 작성자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F7610C8-F12C-46A5-BC09-6FCEDDF0EB50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08A3ED73-80ED-4150-9BAE-9AD071D1DB09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4510089" y="2883345"/>
            <a:ext cx="2189614" cy="1986392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0CEBB4A-8E18-42E1-B039-7AD6A309885A}"/>
              </a:ext>
            </a:extLst>
          </p:cNvPr>
          <p:cNvSpPr/>
          <p:nvPr/>
        </p:nvSpPr>
        <p:spPr>
          <a:xfrm>
            <a:off x="6503157" y="4670301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1AAED0F-012E-4722-B5D8-866945454A26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상위 글 번호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1A5D508-5977-4418-BD98-9A89591EC7FC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8141BD-530E-4C00-B72D-C0B9FC83EDEF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제목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EFB5F8F-72FF-4AA4-92AA-92D958056AC8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3673371-8D33-4BF6-AE69-09873FBDEFBE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5987626-B134-4B19-A656-460A9CCC7804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VARCHAR2(3000)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A91287-A675-4A97-9B8A-098DD22292B0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작성일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8AE5A9F-54FD-483D-B951-3F4448D748D3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55138A-6D2F-42A9-8917-605D11B08FEB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수정일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59A47A1-7A39-4FD9-ACD7-08942CA163A0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3EEB079-9631-4E7D-8ED8-0077F90FBBEE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조회수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FDFE746-98EF-4BE0-AA0D-29C5576FA66E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B20C656-DF33-462C-BE51-5299078797A6}"/>
              </a:ext>
            </a:extLst>
          </p:cNvPr>
          <p:cNvSpPr/>
          <p:nvPr/>
        </p:nvSpPr>
        <p:spPr>
          <a:xfrm>
            <a:off x="345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공지여부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16322E3-9553-43F7-8F1E-E811C4218605}"/>
              </a:ext>
            </a:extLst>
          </p:cNvPr>
          <p:cNvSpPr/>
          <p:nvPr/>
        </p:nvSpPr>
        <p:spPr>
          <a:xfrm>
            <a:off x="453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CHAR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EB1D74F-A4F6-40E8-B0CF-CD6B84DE6278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게시판 댓글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B510B53A-8743-4A02-8AC1-70CC71BB277C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댓글</a:t>
            </a:r>
            <a:r>
              <a:rPr lang="ko-KR" altLang="en-US" sz="800" dirty="0">
                <a:solidFill>
                  <a:srgbClr val="FFC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4BAEFDA-0C33-46F7-8BC4-75EEA558DE00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3842880-C6CC-487D-A8A3-C96596AE9AD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글</a:t>
            </a:r>
            <a:r>
              <a:rPr lang="ko-KR" altLang="en-US" sz="8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번호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9E24A0F-5FDD-4B91-9EA1-C1C45A0CDC4A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E624D68-B232-4E29-81B0-51FDC95028EE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댓글 작성자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61BB8DF-47F5-4653-A287-14962D100AAC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6A85993-B944-4AC3-968F-6BD6139BAF1E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내용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93B7AFC-746F-4FC3-A83A-2A5AFA891998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9A0335E-43FC-4C10-BA25-2C25D18FA3CC}"/>
              </a:ext>
            </a:extLst>
          </p:cNvPr>
          <p:cNvSpPr/>
          <p:nvPr/>
        </p:nvSpPr>
        <p:spPr>
          <a:xfrm>
            <a:off x="692739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작성일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2AFF0C5-522D-419D-AEE3-7E1C8BC88FDC}"/>
              </a:ext>
            </a:extLst>
          </p:cNvPr>
          <p:cNvSpPr/>
          <p:nvPr/>
        </p:nvSpPr>
        <p:spPr>
          <a:xfrm>
            <a:off x="1772738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8223C952-FB31-4FA4-AE16-609007C670A4}"/>
              </a:ext>
            </a:extLst>
          </p:cNvPr>
          <p:cNvSpPr/>
          <p:nvPr/>
        </p:nvSpPr>
        <p:spPr>
          <a:xfrm>
            <a:off x="707728" y="441331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사원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64DB8C6-B7D9-4962-875D-9A2BA3894264}"/>
              </a:ext>
            </a:extLst>
          </p:cNvPr>
          <p:cNvSpPr/>
          <p:nvPr/>
        </p:nvSpPr>
        <p:spPr>
          <a:xfrm>
            <a:off x="707728" y="459546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사번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D9FDD57-CC7A-4763-9796-BD9B09C3D699}"/>
              </a:ext>
            </a:extLst>
          </p:cNvPr>
          <p:cNvSpPr/>
          <p:nvPr/>
        </p:nvSpPr>
        <p:spPr>
          <a:xfrm>
            <a:off x="1787728" y="459546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7C671597-5E4D-47B5-B846-EF1074C8B9F9}"/>
              </a:ext>
            </a:extLst>
          </p:cNvPr>
          <p:cNvSpPr/>
          <p:nvPr/>
        </p:nvSpPr>
        <p:spPr>
          <a:xfrm>
            <a:off x="70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부서번호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34BD586-ED1C-4AC3-B4EE-490626CFF342}"/>
              </a:ext>
            </a:extLst>
          </p:cNvPr>
          <p:cNvSpPr/>
          <p:nvPr/>
        </p:nvSpPr>
        <p:spPr>
          <a:xfrm>
            <a:off x="178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4FDC3B7-C5A7-4B09-8220-C57550C66DC0}"/>
              </a:ext>
            </a:extLst>
          </p:cNvPr>
          <p:cNvSpPr/>
          <p:nvPr/>
        </p:nvSpPr>
        <p:spPr>
          <a:xfrm>
            <a:off x="707729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직급번호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BAEBBBF-21E3-4023-83BF-8B1ADCEED40F}"/>
              </a:ext>
            </a:extLst>
          </p:cNvPr>
          <p:cNvSpPr/>
          <p:nvPr/>
        </p:nvSpPr>
        <p:spPr>
          <a:xfrm>
            <a:off x="1787728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B34F596-4794-4727-85DF-A044061F7800}"/>
              </a:ext>
            </a:extLst>
          </p:cNvPr>
          <p:cNvSpPr/>
          <p:nvPr/>
        </p:nvSpPr>
        <p:spPr>
          <a:xfrm>
            <a:off x="70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권한번호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A72A5D3-EB21-49C9-B821-2BCB8E861D59}"/>
              </a:ext>
            </a:extLst>
          </p:cNvPr>
          <p:cNvSpPr/>
          <p:nvPr/>
        </p:nvSpPr>
        <p:spPr>
          <a:xfrm>
            <a:off x="178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E28E17A2-DCD2-4397-A5FC-0C49DA8812A0}"/>
              </a:ext>
            </a:extLst>
          </p:cNvPr>
          <p:cNvSpPr/>
          <p:nvPr/>
        </p:nvSpPr>
        <p:spPr>
          <a:xfrm>
            <a:off x="707729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비밀번호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CC01CBC-096E-436A-BF8A-D997E9E47ADE}"/>
              </a:ext>
            </a:extLst>
          </p:cNvPr>
          <p:cNvSpPr/>
          <p:nvPr/>
        </p:nvSpPr>
        <p:spPr>
          <a:xfrm>
            <a:off x="1787728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1B66DAF-0DB8-4FA4-AECF-47AEF6BDBD20}"/>
              </a:ext>
            </a:extLst>
          </p:cNvPr>
          <p:cNvSpPr/>
          <p:nvPr/>
        </p:nvSpPr>
        <p:spPr>
          <a:xfrm>
            <a:off x="70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7C7D614-0235-422A-9D49-9008DAF29956}"/>
              </a:ext>
            </a:extLst>
          </p:cNvPr>
          <p:cNvSpPr/>
          <p:nvPr/>
        </p:nvSpPr>
        <p:spPr>
          <a:xfrm>
            <a:off x="178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6633191-96BF-4120-890D-2E14AA7553F2}"/>
              </a:ext>
            </a:extLst>
          </p:cNvPr>
          <p:cNvSpPr/>
          <p:nvPr/>
        </p:nvSpPr>
        <p:spPr>
          <a:xfrm>
            <a:off x="707729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이메일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AA6394E-A70C-4D5A-85C5-7EB27143E1E0}"/>
              </a:ext>
            </a:extLst>
          </p:cNvPr>
          <p:cNvSpPr/>
          <p:nvPr/>
        </p:nvSpPr>
        <p:spPr>
          <a:xfrm>
            <a:off x="1787728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8917256-3BC5-453A-AFF8-F0A5569162EB}"/>
              </a:ext>
            </a:extLst>
          </p:cNvPr>
          <p:cNvSpPr/>
          <p:nvPr/>
        </p:nvSpPr>
        <p:spPr>
          <a:xfrm>
            <a:off x="70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1F398E02-8175-4397-BB24-86F1B5EE2D06}"/>
              </a:ext>
            </a:extLst>
          </p:cNvPr>
          <p:cNvSpPr/>
          <p:nvPr/>
        </p:nvSpPr>
        <p:spPr>
          <a:xfrm>
            <a:off x="178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C0AE48E-63CA-421C-961A-C07B86A19E4F}"/>
              </a:ext>
            </a:extLst>
          </p:cNvPr>
          <p:cNvSpPr/>
          <p:nvPr/>
        </p:nvSpPr>
        <p:spPr>
          <a:xfrm>
            <a:off x="707729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4C1686F4-22D8-4468-8ECF-30B83FAFF113}"/>
              </a:ext>
            </a:extLst>
          </p:cNvPr>
          <p:cNvSpPr/>
          <p:nvPr/>
        </p:nvSpPr>
        <p:spPr>
          <a:xfrm>
            <a:off x="1787728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113C9971-3B07-442B-BCED-5B6C8E35B286}"/>
              </a:ext>
            </a:extLst>
          </p:cNvPr>
          <p:cNvSpPr txBox="1"/>
          <p:nvPr/>
        </p:nvSpPr>
        <p:spPr>
          <a:xfrm>
            <a:off x="3560888" y="1265372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4FA7FE5-E538-4CFF-96CE-791CB91463B8}"/>
              </a:ext>
            </a:extLst>
          </p:cNvPr>
          <p:cNvSpPr txBox="1"/>
          <p:nvPr/>
        </p:nvSpPr>
        <p:spPr>
          <a:xfrm>
            <a:off x="3560887" y="1434090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5CD3063-212B-43AB-BDBC-15835A3D1911}"/>
              </a:ext>
            </a:extLst>
          </p:cNvPr>
          <p:cNvSpPr txBox="1"/>
          <p:nvPr/>
        </p:nvSpPr>
        <p:spPr>
          <a:xfrm>
            <a:off x="790368" y="123198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172ADC22-2C00-4F5E-8488-52CF2D919946}"/>
              </a:ext>
            </a:extLst>
          </p:cNvPr>
          <p:cNvSpPr txBox="1"/>
          <p:nvPr/>
        </p:nvSpPr>
        <p:spPr>
          <a:xfrm>
            <a:off x="790368" y="14080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81CC95F8-6773-49FD-B016-7966EFB0B76B}"/>
              </a:ext>
            </a:extLst>
          </p:cNvPr>
          <p:cNvSpPr txBox="1"/>
          <p:nvPr/>
        </p:nvSpPr>
        <p:spPr>
          <a:xfrm>
            <a:off x="805358" y="475173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5DBFF5A-4006-45BC-A974-679868BAD8D1}"/>
              </a:ext>
            </a:extLst>
          </p:cNvPr>
          <p:cNvSpPr txBox="1"/>
          <p:nvPr/>
        </p:nvSpPr>
        <p:spPr>
          <a:xfrm>
            <a:off x="805358" y="4931013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4E0ED91-8923-4B69-9737-713D6FAED4A3}"/>
              </a:ext>
            </a:extLst>
          </p:cNvPr>
          <p:cNvSpPr txBox="1"/>
          <p:nvPr/>
        </p:nvSpPr>
        <p:spPr>
          <a:xfrm>
            <a:off x="805358" y="51070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BEF2400-07EB-4950-87A7-EAD4CF3089A3}"/>
              </a:ext>
            </a:extLst>
          </p:cNvPr>
          <p:cNvSpPr/>
          <p:nvPr/>
        </p:nvSpPr>
        <p:spPr>
          <a:xfrm>
            <a:off x="5619703" y="4869737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프로젝트 게시판 첨부파일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09604A48-EF1A-403A-B1C6-055A463E1653}"/>
              </a:ext>
            </a:extLst>
          </p:cNvPr>
          <p:cNvSpPr/>
          <p:nvPr/>
        </p:nvSpPr>
        <p:spPr>
          <a:xfrm>
            <a:off x="5619703" y="50502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글 번호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481A57DA-E8EC-48AB-B286-D5939ACF7865}"/>
              </a:ext>
            </a:extLst>
          </p:cNvPr>
          <p:cNvSpPr/>
          <p:nvPr/>
        </p:nvSpPr>
        <p:spPr>
          <a:xfrm>
            <a:off x="6699703" y="505029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101ED95C-F4CA-4B37-9BB2-FE2ED98BCA4F}"/>
              </a:ext>
            </a:extLst>
          </p:cNvPr>
          <p:cNvSpPr/>
          <p:nvPr/>
        </p:nvSpPr>
        <p:spPr>
          <a:xfrm>
            <a:off x="5619703" y="523126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파일이름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86CD989F-273B-4AA5-A6E8-F6B14F655D9F}"/>
              </a:ext>
            </a:extLst>
          </p:cNvPr>
          <p:cNvSpPr/>
          <p:nvPr/>
        </p:nvSpPr>
        <p:spPr>
          <a:xfrm>
            <a:off x="6699703" y="523126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FE69872E-3CB8-43F6-942B-31AE16E18795}"/>
              </a:ext>
            </a:extLst>
          </p:cNvPr>
          <p:cNvSpPr/>
          <p:nvPr/>
        </p:nvSpPr>
        <p:spPr>
          <a:xfrm>
            <a:off x="5619704" y="54118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09543FEC-802A-40A9-8AFC-C9E7484B07EE}"/>
              </a:ext>
            </a:extLst>
          </p:cNvPr>
          <p:cNvSpPr/>
          <p:nvPr/>
        </p:nvSpPr>
        <p:spPr>
          <a:xfrm>
            <a:off x="6699703" y="54118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34825270-2941-451F-9C02-0F2322DF8A80}"/>
              </a:ext>
            </a:extLst>
          </p:cNvPr>
          <p:cNvSpPr/>
          <p:nvPr/>
        </p:nvSpPr>
        <p:spPr>
          <a:xfrm>
            <a:off x="5619703" y="559262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수정일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DC4E8147-B158-4298-B337-266C2103396E}"/>
              </a:ext>
            </a:extLst>
          </p:cNvPr>
          <p:cNvSpPr/>
          <p:nvPr/>
        </p:nvSpPr>
        <p:spPr>
          <a:xfrm>
            <a:off x="6699703" y="559262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8009243-FD94-42AB-A647-044801C6079C}"/>
              </a:ext>
            </a:extLst>
          </p:cNvPr>
          <p:cNvSpPr txBox="1"/>
          <p:nvPr/>
        </p:nvSpPr>
        <p:spPr>
          <a:xfrm>
            <a:off x="5722198" y="502648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12DA1A74-6660-437C-80AF-D032A9DCEE7E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프로젝트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BE691AA1-AAFF-4F8C-B65C-BB618BEA757D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프로젝트</a:t>
            </a:r>
            <a:r>
              <a:rPr lang="ko-KR" altLang="en-US" sz="800" dirty="0">
                <a:solidFill>
                  <a:srgbClr val="FFC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번호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5E69A5DD-1E09-4FB0-806D-4BDF97BB448D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208BEDF3-C3E9-4976-A754-02561D24350B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분류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6A20212F-DB2F-4D99-9362-BE1636D4CF4A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xmlns="" id="{6D900654-968D-487A-962E-DB91972FDB79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담당자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CD095254-BC06-439D-8D79-A09929932A41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454F0DF8-76B7-4D36-9C0C-10BF1AA681C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프로젝트명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94EB8572-625E-42FD-895F-D297C473F0E2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F71A35FD-BF42-4FF6-8EC2-955C84810C1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인원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65526CF4-CEB4-47CA-A557-487E2F799132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FB6C1FFD-24A7-4E5A-A88A-899997568B9C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예산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832A628C-3DBE-44D9-8994-385B67C4CD8F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54DDDBFA-66A4-4071-B639-2DBB83372D31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시작일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A9E7507A-7A53-47EF-8A14-AA881DC6A91E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DC78681-9CA9-4037-A544-8332C291E243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종료일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E0FC2356-C1D2-4A29-BFA6-C29169F2C361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6A3A1A9-1603-45CE-9CFA-92B4B8647B18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진행률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E7444D6-B8E7-4898-975D-22C1C1E65EB5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A4EE6D83-D9A2-4087-AF3B-1B9272E7FB27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타입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E944C7B-D1BC-4F68-B562-28B84C3E794A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1D27E3B6-0361-4D40-9223-16C9925E9CDD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126DFA11-B7B0-4598-8E7F-B843B9DCD8BF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D1F0C774-CCA5-4892-9979-C7C8B392C3DF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오픈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AD14E33A-C8A9-45BB-9807-4372CF391DAE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C50B3D03-9045-44B9-9342-C654D0CBB26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상태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B063B88A-0A32-47DB-A097-123AC4EB46F0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xmlns="" id="{D1758191-5724-46AE-9277-A37084874183}"/>
              </a:ext>
            </a:extLst>
          </p:cNvPr>
          <p:cNvCxnSpPr/>
          <p:nvPr/>
        </p:nvCxnSpPr>
        <p:spPr>
          <a:xfrm flipH="1">
            <a:off x="2852738" y="1542581"/>
            <a:ext cx="605654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xmlns="" id="{C1999BE0-1A85-4AD4-BF26-B160207EE7F3}"/>
              </a:ext>
            </a:extLst>
          </p:cNvPr>
          <p:cNvSpPr/>
          <p:nvPr/>
        </p:nvSpPr>
        <p:spPr>
          <a:xfrm>
            <a:off x="3009739" y="14936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xmlns="" id="{A2675F42-17CC-4320-A6EF-6A0A96A8FCF7}"/>
              </a:ext>
            </a:extLst>
          </p:cNvPr>
          <p:cNvCxnSpPr>
            <a:stCxn id="43" idx="0"/>
          </p:cNvCxnSpPr>
          <p:nvPr/>
        </p:nvCxnSpPr>
        <p:spPr>
          <a:xfrm flipV="1">
            <a:off x="1787728" y="1999745"/>
            <a:ext cx="0" cy="241357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xmlns="" id="{D4A359D6-C3B1-4555-AC50-9ED69BFFBB3A}"/>
              </a:ext>
            </a:extLst>
          </p:cNvPr>
          <p:cNvSpPr/>
          <p:nvPr/>
        </p:nvSpPr>
        <p:spPr>
          <a:xfrm>
            <a:off x="1739128" y="218424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xmlns="" id="{924BAFCA-F9A0-4FD3-A1E1-BDED054DB004}"/>
              </a:ext>
            </a:extLst>
          </p:cNvPr>
          <p:cNvCxnSpPr>
            <a:cxnSpLocks/>
            <a:endCxn id="27" idx="1"/>
          </p:cNvCxnSpPr>
          <p:nvPr/>
        </p:nvCxnSpPr>
        <p:spPr>
          <a:xfrm rot="5400000" flipH="1" flipV="1">
            <a:off x="2301334" y="3474171"/>
            <a:ext cx="2018786" cy="295332"/>
          </a:xfrm>
          <a:prstGeom prst="bentConnector2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xmlns="" id="{7ECC9FF0-A911-49E1-92FB-8F354F8B8E67}"/>
              </a:ext>
            </a:extLst>
          </p:cNvPr>
          <p:cNvSpPr/>
          <p:nvPr/>
        </p:nvSpPr>
        <p:spPr>
          <a:xfrm>
            <a:off x="3155565" y="256024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xmlns="" id="{FD0A5F1E-DDC7-48F3-9BB7-D60B1748F637}"/>
              </a:ext>
            </a:extLst>
          </p:cNvPr>
          <p:cNvCxnSpPr/>
          <p:nvPr/>
        </p:nvCxnSpPr>
        <p:spPr>
          <a:xfrm flipH="1">
            <a:off x="2880426" y="4631230"/>
            <a:ext cx="29533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xmlns="" id="{B1E49CCB-5E1B-4684-97C0-D51AE5CCE10B}"/>
              </a:ext>
            </a:extLst>
          </p:cNvPr>
          <p:cNvCxnSpPr/>
          <p:nvPr/>
        </p:nvCxnSpPr>
        <p:spPr>
          <a:xfrm flipH="1">
            <a:off x="2880426" y="4769792"/>
            <a:ext cx="29533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xmlns="" id="{CA7D1090-EDF3-4575-8600-E975001425AD}"/>
              </a:ext>
            </a:extLst>
          </p:cNvPr>
          <p:cNvCxnSpPr/>
          <p:nvPr/>
        </p:nvCxnSpPr>
        <p:spPr>
          <a:xfrm flipV="1">
            <a:off x="3175759" y="2664644"/>
            <a:ext cx="3100512" cy="210514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2C6331BE-DFC8-4582-95B9-8B04A5EE2BCF}"/>
              </a:ext>
            </a:extLst>
          </p:cNvPr>
          <p:cNvSpPr/>
          <p:nvPr/>
        </p:nvSpPr>
        <p:spPr>
          <a:xfrm>
            <a:off x="6025038" y="27452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xmlns="" id="{82CB57CB-9D7D-4794-A61A-2C2845789D74}"/>
              </a:ext>
            </a:extLst>
          </p:cNvPr>
          <p:cNvCxnSpPr>
            <a:cxnSpLocks/>
          </p:cNvCxnSpPr>
          <p:nvPr/>
        </p:nvCxnSpPr>
        <p:spPr>
          <a:xfrm flipH="1">
            <a:off x="5619703" y="1530176"/>
            <a:ext cx="656568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타원 204">
            <a:extLst>
              <a:ext uri="{FF2B5EF4-FFF2-40B4-BE49-F238E27FC236}">
                <a16:creationId xmlns:a16="http://schemas.microsoft.com/office/drawing/2014/main" xmlns="" id="{3C19B164-12B9-4DF8-BB2D-182E98D291C0}"/>
              </a:ext>
            </a:extLst>
          </p:cNvPr>
          <p:cNvSpPr/>
          <p:nvPr/>
        </p:nvSpPr>
        <p:spPr>
          <a:xfrm>
            <a:off x="5776704" y="1481237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xmlns="" id="{78D91745-2C1E-4BE5-8636-A91F9A33110C}"/>
              </a:ext>
            </a:extLst>
          </p:cNvPr>
          <p:cNvCxnSpPr/>
          <p:nvPr/>
        </p:nvCxnSpPr>
        <p:spPr>
          <a:xfrm>
            <a:off x="1739128" y="434953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xmlns="" id="{8F78899F-6333-4B4F-9706-AD8E50D0C12D}"/>
              </a:ext>
            </a:extLst>
          </p:cNvPr>
          <p:cNvCxnSpPr/>
          <p:nvPr/>
        </p:nvCxnSpPr>
        <p:spPr>
          <a:xfrm>
            <a:off x="4497701" y="29244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xmlns="" id="{9EF07D8A-94D0-46E5-A38A-D9D9808364BF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63123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xmlns="" id="{5DE9534D-C19B-45C8-A816-116D0C6E1132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76979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xmlns="" id="{8FBE8F09-1A17-4135-9525-4539A083B517}"/>
              </a:ext>
            </a:extLst>
          </p:cNvPr>
          <p:cNvCxnSpPr>
            <a:cxnSpLocks/>
          </p:cNvCxnSpPr>
          <p:nvPr/>
        </p:nvCxnSpPr>
        <p:spPr>
          <a:xfrm rot="5400000">
            <a:off x="6171428" y="1530176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xmlns="" id="{77FA2AC4-8A25-4CE3-AFED-AB9802FC2FA9}"/>
              </a:ext>
            </a:extLst>
          </p:cNvPr>
          <p:cNvCxnSpPr>
            <a:cxnSpLocks/>
          </p:cNvCxnSpPr>
          <p:nvPr/>
        </p:nvCxnSpPr>
        <p:spPr>
          <a:xfrm rot="5400000">
            <a:off x="3347265" y="154224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743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6F2EAC7-5D0F-40A8-8F3D-4E6265732D6E}"/>
              </a:ext>
            </a:extLst>
          </p:cNvPr>
          <p:cNvSpPr/>
          <p:nvPr/>
        </p:nvSpPr>
        <p:spPr>
          <a:xfrm>
            <a:off x="14289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1999" y="287866"/>
            <a:ext cx="4284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커뮤니케이션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2CE895C-F228-43EB-92DA-CC9E6203055F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프로젝트 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39EFC5D-2646-4C94-8004-868B5B4F11C9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PJBOARDNO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3BA6D4B-2037-4AFE-82C5-B1A3A597FDA6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480BCB0-D0FC-40FD-A87B-9795B2E213BF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PROJECTNO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5557F2B-F93F-4C16-8468-C50860D416D7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89DF39-AC78-4986-A1F6-B0B34DB4B4F5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WRITER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F7610C8-F12C-46A5-BC09-6FCEDDF0EB50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1AAED0F-012E-4722-B5D8-866945454A26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REFNO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1A5D508-5977-4418-BD98-9A89591EC7FC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8141BD-530E-4C00-B72D-C0B9FC83EDEF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EFB5F8F-72FF-4AA4-92AA-92D958056AC8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3673371-8D33-4BF6-AE69-09873FBDEFBE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5987626-B134-4B19-A656-460A9CCC7804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VARCHAR2(3000)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A91287-A675-4A97-9B8A-098DD22292B0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CREDATE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8AE5A9F-54FD-483D-B951-3F4448D748D3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55138A-6D2F-42A9-8917-605D11B08FEB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59A47A1-7A39-4FD9-ACD7-08942CA163A0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3EEB079-9631-4E7D-8ED8-0077F90FBBEE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VIEWS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FDFE746-98EF-4BE0-AA0D-29C5576FA66E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B20C656-DF33-462C-BE51-5299078797A6}"/>
              </a:ext>
            </a:extLst>
          </p:cNvPr>
          <p:cNvSpPr/>
          <p:nvPr/>
        </p:nvSpPr>
        <p:spPr>
          <a:xfrm>
            <a:off x="345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NOTICETYPE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16322E3-9553-43F7-8F1E-E811C4218605}"/>
              </a:ext>
            </a:extLst>
          </p:cNvPr>
          <p:cNvSpPr/>
          <p:nvPr/>
        </p:nvSpPr>
        <p:spPr>
          <a:xfrm>
            <a:off x="4538392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CHAR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EB1D74F-A4F6-40E8-B0CF-CD6B84DE6278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PJREPLY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B510B53A-8743-4A02-8AC1-70CC71BB277C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PJREPLYNO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4BAEFDA-0C33-46F7-8BC4-75EEA558DE00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3842880-C6CC-487D-A8A3-C96596AE9AD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PJBOARDNO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9E24A0F-5FDD-4B91-9EA1-C1C45A0CDC4A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E624D68-B232-4E29-81B0-51FDC95028EE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WRITER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61BB8DF-47F5-4653-A287-14962D100AAC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6A85993-B944-4AC3-968F-6BD6139BAF1E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93B7AFC-746F-4FC3-A83A-2A5AFA891998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9A0335E-43FC-4C10-BA25-2C25D18FA3CC}"/>
              </a:ext>
            </a:extLst>
          </p:cNvPr>
          <p:cNvSpPr/>
          <p:nvPr/>
        </p:nvSpPr>
        <p:spPr>
          <a:xfrm>
            <a:off x="692739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CREDATE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2AFF0C5-522D-419D-AEE3-7E1C8BC88FDC}"/>
              </a:ext>
            </a:extLst>
          </p:cNvPr>
          <p:cNvSpPr/>
          <p:nvPr/>
        </p:nvSpPr>
        <p:spPr>
          <a:xfrm>
            <a:off x="1772738" y="181974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8223C952-FB31-4FA4-AE16-609007C670A4}"/>
              </a:ext>
            </a:extLst>
          </p:cNvPr>
          <p:cNvSpPr/>
          <p:nvPr/>
        </p:nvSpPr>
        <p:spPr>
          <a:xfrm>
            <a:off x="707728" y="441331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EMP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64DB8C6-B7D9-4962-875D-9A2BA3894264}"/>
              </a:ext>
            </a:extLst>
          </p:cNvPr>
          <p:cNvSpPr/>
          <p:nvPr/>
        </p:nvSpPr>
        <p:spPr>
          <a:xfrm>
            <a:off x="707728" y="459546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EMPNO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D9FDD57-CC7A-4763-9796-BD9B09C3D699}"/>
              </a:ext>
            </a:extLst>
          </p:cNvPr>
          <p:cNvSpPr/>
          <p:nvPr/>
        </p:nvSpPr>
        <p:spPr>
          <a:xfrm>
            <a:off x="1787728" y="459546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7C671597-5E4D-47B5-B846-EF1074C8B9F9}"/>
              </a:ext>
            </a:extLst>
          </p:cNvPr>
          <p:cNvSpPr/>
          <p:nvPr/>
        </p:nvSpPr>
        <p:spPr>
          <a:xfrm>
            <a:off x="70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DEPTNO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34BD586-ED1C-4AC3-B4EE-490626CFF342}"/>
              </a:ext>
            </a:extLst>
          </p:cNvPr>
          <p:cNvSpPr/>
          <p:nvPr/>
        </p:nvSpPr>
        <p:spPr>
          <a:xfrm>
            <a:off x="1787728" y="47740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4FDC3B7-C5A7-4B09-8220-C57550C66DC0}"/>
              </a:ext>
            </a:extLst>
          </p:cNvPr>
          <p:cNvSpPr/>
          <p:nvPr/>
        </p:nvSpPr>
        <p:spPr>
          <a:xfrm>
            <a:off x="707729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RANKNO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BAEBBBF-21E3-4023-83BF-8B1ADCEED40F}"/>
              </a:ext>
            </a:extLst>
          </p:cNvPr>
          <p:cNvSpPr/>
          <p:nvPr/>
        </p:nvSpPr>
        <p:spPr>
          <a:xfrm>
            <a:off x="1787728" y="49546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B34F596-4794-4727-85DF-A044061F7800}"/>
              </a:ext>
            </a:extLst>
          </p:cNvPr>
          <p:cNvSpPr/>
          <p:nvPr/>
        </p:nvSpPr>
        <p:spPr>
          <a:xfrm>
            <a:off x="70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AUTHNO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A72A5D3-EB21-49C9-B821-2BCB8E861D59}"/>
              </a:ext>
            </a:extLst>
          </p:cNvPr>
          <p:cNvSpPr/>
          <p:nvPr/>
        </p:nvSpPr>
        <p:spPr>
          <a:xfrm>
            <a:off x="1787728" y="513541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E28E17A2-DCD2-4397-A5FC-0C49DA8812A0}"/>
              </a:ext>
            </a:extLst>
          </p:cNvPr>
          <p:cNvSpPr/>
          <p:nvPr/>
        </p:nvSpPr>
        <p:spPr>
          <a:xfrm>
            <a:off x="707729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PASS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CC01CBC-096E-436A-BF8A-D997E9E47ADE}"/>
              </a:ext>
            </a:extLst>
          </p:cNvPr>
          <p:cNvSpPr/>
          <p:nvPr/>
        </p:nvSpPr>
        <p:spPr>
          <a:xfrm>
            <a:off x="1787728" y="531121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1B66DAF-0DB8-4FA4-AECF-47AEF6BDBD20}"/>
              </a:ext>
            </a:extLst>
          </p:cNvPr>
          <p:cNvSpPr/>
          <p:nvPr/>
        </p:nvSpPr>
        <p:spPr>
          <a:xfrm>
            <a:off x="70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NAME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7C7D614-0235-422A-9D49-9008DAF29956}"/>
              </a:ext>
            </a:extLst>
          </p:cNvPr>
          <p:cNvSpPr/>
          <p:nvPr/>
        </p:nvSpPr>
        <p:spPr>
          <a:xfrm>
            <a:off x="1787728" y="549004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6633191-96BF-4120-890D-2E14AA7553F2}"/>
              </a:ext>
            </a:extLst>
          </p:cNvPr>
          <p:cNvSpPr/>
          <p:nvPr/>
        </p:nvSpPr>
        <p:spPr>
          <a:xfrm>
            <a:off x="707729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EMAIL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AA6394E-A70C-4D5A-85C5-7EB27143E1E0}"/>
              </a:ext>
            </a:extLst>
          </p:cNvPr>
          <p:cNvSpPr/>
          <p:nvPr/>
        </p:nvSpPr>
        <p:spPr>
          <a:xfrm>
            <a:off x="1787728" y="566822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8917256-3BC5-453A-AFF8-F0A5569162EB}"/>
              </a:ext>
            </a:extLst>
          </p:cNvPr>
          <p:cNvSpPr/>
          <p:nvPr/>
        </p:nvSpPr>
        <p:spPr>
          <a:xfrm>
            <a:off x="70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HIREDATE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1F398E02-8175-4397-BB24-86F1B5EE2D06}"/>
              </a:ext>
            </a:extLst>
          </p:cNvPr>
          <p:cNvSpPr/>
          <p:nvPr/>
        </p:nvSpPr>
        <p:spPr>
          <a:xfrm>
            <a:off x="1787728" y="584664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C0AE48E-63CA-421C-961A-C07B86A19E4F}"/>
              </a:ext>
            </a:extLst>
          </p:cNvPr>
          <p:cNvSpPr/>
          <p:nvPr/>
        </p:nvSpPr>
        <p:spPr>
          <a:xfrm>
            <a:off x="707729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PROFILE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4C1686F4-22D8-4468-8ECF-30B83FAFF113}"/>
              </a:ext>
            </a:extLst>
          </p:cNvPr>
          <p:cNvSpPr/>
          <p:nvPr/>
        </p:nvSpPr>
        <p:spPr>
          <a:xfrm>
            <a:off x="1787728" y="60224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113C9971-3B07-442B-BCED-5B6C8E35B286}"/>
              </a:ext>
            </a:extLst>
          </p:cNvPr>
          <p:cNvSpPr txBox="1"/>
          <p:nvPr/>
        </p:nvSpPr>
        <p:spPr>
          <a:xfrm>
            <a:off x="3560888" y="1265372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4FA7FE5-E538-4CFF-96CE-791CB91463B8}"/>
              </a:ext>
            </a:extLst>
          </p:cNvPr>
          <p:cNvSpPr txBox="1"/>
          <p:nvPr/>
        </p:nvSpPr>
        <p:spPr>
          <a:xfrm>
            <a:off x="3560887" y="1434090"/>
            <a:ext cx="7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5CD3063-212B-43AB-BDBC-15835A3D1911}"/>
              </a:ext>
            </a:extLst>
          </p:cNvPr>
          <p:cNvSpPr txBox="1"/>
          <p:nvPr/>
        </p:nvSpPr>
        <p:spPr>
          <a:xfrm>
            <a:off x="790368" y="123198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172ADC22-2C00-4F5E-8488-52CF2D919946}"/>
              </a:ext>
            </a:extLst>
          </p:cNvPr>
          <p:cNvSpPr txBox="1"/>
          <p:nvPr/>
        </p:nvSpPr>
        <p:spPr>
          <a:xfrm>
            <a:off x="790368" y="140805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81CC95F8-6773-49FD-B016-7966EFB0B76B}"/>
              </a:ext>
            </a:extLst>
          </p:cNvPr>
          <p:cNvSpPr txBox="1"/>
          <p:nvPr/>
        </p:nvSpPr>
        <p:spPr>
          <a:xfrm>
            <a:off x="805358" y="4751731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5DBFF5A-4006-45BC-A974-679868BAD8D1}"/>
              </a:ext>
            </a:extLst>
          </p:cNvPr>
          <p:cNvSpPr txBox="1"/>
          <p:nvPr/>
        </p:nvSpPr>
        <p:spPr>
          <a:xfrm>
            <a:off x="805358" y="4931013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4E0ED91-8923-4B69-9737-713D6FAED4A3}"/>
              </a:ext>
            </a:extLst>
          </p:cNvPr>
          <p:cNvSpPr txBox="1"/>
          <p:nvPr/>
        </p:nvSpPr>
        <p:spPr>
          <a:xfrm>
            <a:off x="805358" y="51070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12DA1A74-6660-437C-80AF-D032A9DCEE7E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PROJECT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BE691AA1-AAFF-4F8C-B65C-BB618BEA757D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5E69A5DD-1E09-4FB0-806D-4BDF97BB448D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208BEDF3-C3E9-4976-A754-02561D24350B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KINDNO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6A20212F-DB2F-4D99-9362-BE1636D4CF4A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xmlns="" id="{6D900654-968D-487A-962E-DB91972FDB79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EMPNO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CD095254-BC06-439D-8D79-A09929932A41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454F0DF8-76B7-4D36-9C0C-10BF1AA681C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PNAME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94EB8572-625E-42FD-895F-D297C473F0E2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F71A35FD-BF42-4FF6-8EC2-955C84810C1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PERSONNEL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65526CF4-CEB4-47CA-A557-487E2F799132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FB6C1FFD-24A7-4E5A-A88A-899997568B9C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BUDGET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832A628C-3DBE-44D9-8994-385B67C4CD8F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54DDDBFA-66A4-4071-B639-2DBB83372D31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STARTDATE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A9E7507A-7A53-47EF-8A14-AA881DC6A91E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DC78681-9CA9-4037-A544-8332C291E243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ENDDATE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E0FC2356-C1D2-4A29-BFA6-C29169F2C361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6A3A1A9-1603-45CE-9CFA-92B4B8647B18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PROGRESS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2E7444D6-B8E7-4898-975D-22C1C1E65EB5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A4EE6D83-D9A2-4087-AF3B-1B9272E7FB27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TYPE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E944C7B-D1BC-4F68-B562-28B84C3E794A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1D27E3B6-0361-4D40-9223-16C9925E9CDD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126DFA11-B7B0-4598-8E7F-B843B9DCD8BF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D1F0C774-CCA5-4892-9979-C7C8B392C3DF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OPEN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AD14E33A-C8A9-45BB-9807-4372CF391DAE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C50B3D03-9045-44B9-9342-C654D0CBB26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STATE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B063B88A-0A32-47DB-A097-123AC4EB46F0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xmlns="" id="{D1758191-5724-46AE-9277-A37084874183}"/>
              </a:ext>
            </a:extLst>
          </p:cNvPr>
          <p:cNvCxnSpPr/>
          <p:nvPr/>
        </p:nvCxnSpPr>
        <p:spPr>
          <a:xfrm flipH="1">
            <a:off x="2852738" y="1542581"/>
            <a:ext cx="605654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xmlns="" id="{C1999BE0-1A85-4AD4-BF26-B160207EE7F3}"/>
              </a:ext>
            </a:extLst>
          </p:cNvPr>
          <p:cNvSpPr/>
          <p:nvPr/>
        </p:nvSpPr>
        <p:spPr>
          <a:xfrm>
            <a:off x="3009739" y="14936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xmlns="" id="{A2675F42-17CC-4320-A6EF-6A0A96A8FCF7}"/>
              </a:ext>
            </a:extLst>
          </p:cNvPr>
          <p:cNvCxnSpPr>
            <a:stCxn id="43" idx="0"/>
          </p:cNvCxnSpPr>
          <p:nvPr/>
        </p:nvCxnSpPr>
        <p:spPr>
          <a:xfrm flipV="1">
            <a:off x="1787728" y="1999745"/>
            <a:ext cx="0" cy="241357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xmlns="" id="{D4A359D6-C3B1-4555-AC50-9ED69BFFBB3A}"/>
              </a:ext>
            </a:extLst>
          </p:cNvPr>
          <p:cNvSpPr/>
          <p:nvPr/>
        </p:nvSpPr>
        <p:spPr>
          <a:xfrm>
            <a:off x="1739128" y="2184248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xmlns="" id="{924BAFCA-F9A0-4FD3-A1E1-BDED054DB004}"/>
              </a:ext>
            </a:extLst>
          </p:cNvPr>
          <p:cNvCxnSpPr>
            <a:cxnSpLocks/>
            <a:endCxn id="27" idx="1"/>
          </p:cNvCxnSpPr>
          <p:nvPr/>
        </p:nvCxnSpPr>
        <p:spPr>
          <a:xfrm rot="5400000" flipH="1" flipV="1">
            <a:off x="2301334" y="3474171"/>
            <a:ext cx="2018786" cy="295332"/>
          </a:xfrm>
          <a:prstGeom prst="bentConnector2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xmlns="" id="{7ECC9FF0-A911-49E1-92FB-8F354F8B8E67}"/>
              </a:ext>
            </a:extLst>
          </p:cNvPr>
          <p:cNvSpPr/>
          <p:nvPr/>
        </p:nvSpPr>
        <p:spPr>
          <a:xfrm>
            <a:off x="3155565" y="2560244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xmlns="" id="{FD0A5F1E-DDC7-48F3-9BB7-D60B1748F637}"/>
              </a:ext>
            </a:extLst>
          </p:cNvPr>
          <p:cNvCxnSpPr/>
          <p:nvPr/>
        </p:nvCxnSpPr>
        <p:spPr>
          <a:xfrm flipH="1">
            <a:off x="2880426" y="4631230"/>
            <a:ext cx="295333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xmlns="" id="{B1E49CCB-5E1B-4684-97C0-D51AE5CCE10B}"/>
              </a:ext>
            </a:extLst>
          </p:cNvPr>
          <p:cNvCxnSpPr/>
          <p:nvPr/>
        </p:nvCxnSpPr>
        <p:spPr>
          <a:xfrm flipH="1">
            <a:off x="2880426" y="4769792"/>
            <a:ext cx="295333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xmlns="" id="{CA7D1090-EDF3-4575-8600-E975001425AD}"/>
              </a:ext>
            </a:extLst>
          </p:cNvPr>
          <p:cNvCxnSpPr/>
          <p:nvPr/>
        </p:nvCxnSpPr>
        <p:spPr>
          <a:xfrm flipV="1">
            <a:off x="3175759" y="2664644"/>
            <a:ext cx="3100512" cy="210514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2C6331BE-DFC8-4582-95B9-8B04A5EE2BCF}"/>
              </a:ext>
            </a:extLst>
          </p:cNvPr>
          <p:cNvSpPr/>
          <p:nvPr/>
        </p:nvSpPr>
        <p:spPr>
          <a:xfrm>
            <a:off x="6025038" y="2745242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xmlns="" id="{82CB57CB-9D7D-4794-A61A-2C2845789D74}"/>
              </a:ext>
            </a:extLst>
          </p:cNvPr>
          <p:cNvCxnSpPr>
            <a:cxnSpLocks/>
          </p:cNvCxnSpPr>
          <p:nvPr/>
        </p:nvCxnSpPr>
        <p:spPr>
          <a:xfrm flipH="1">
            <a:off x="5619703" y="1530176"/>
            <a:ext cx="656568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타원 204">
            <a:extLst>
              <a:ext uri="{FF2B5EF4-FFF2-40B4-BE49-F238E27FC236}">
                <a16:creationId xmlns:a16="http://schemas.microsoft.com/office/drawing/2014/main" xmlns="" id="{3C19B164-12B9-4DF8-BB2D-182E98D291C0}"/>
              </a:ext>
            </a:extLst>
          </p:cNvPr>
          <p:cNvSpPr/>
          <p:nvPr/>
        </p:nvSpPr>
        <p:spPr>
          <a:xfrm>
            <a:off x="5776704" y="1481237"/>
            <a:ext cx="97217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xmlns="" id="{9B4FA2C1-E789-4D99-81FA-EAF37FD5CCF7}"/>
              </a:ext>
            </a:extLst>
          </p:cNvPr>
          <p:cNvCxnSpPr/>
          <p:nvPr/>
        </p:nvCxnSpPr>
        <p:spPr>
          <a:xfrm>
            <a:off x="1739128" y="434953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xmlns="" id="{948ACBE2-E299-47BE-AEBB-6F2F62E4521A}"/>
              </a:ext>
            </a:extLst>
          </p:cNvPr>
          <p:cNvCxnSpPr/>
          <p:nvPr/>
        </p:nvCxnSpPr>
        <p:spPr>
          <a:xfrm>
            <a:off x="4497701" y="29244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xmlns="" id="{1DDED329-2F3E-4928-B431-ADD99452E879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63123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xmlns="" id="{4F8B13B0-D813-41E4-939F-E2919E92A213}"/>
              </a:ext>
            </a:extLst>
          </p:cNvPr>
          <p:cNvCxnSpPr>
            <a:cxnSpLocks/>
          </p:cNvCxnSpPr>
          <p:nvPr/>
        </p:nvCxnSpPr>
        <p:spPr>
          <a:xfrm rot="5400000">
            <a:off x="2875778" y="476979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xmlns="" id="{7B5185A7-A84D-4A65-B840-F9E96B2EE8E8}"/>
              </a:ext>
            </a:extLst>
          </p:cNvPr>
          <p:cNvCxnSpPr>
            <a:cxnSpLocks/>
          </p:cNvCxnSpPr>
          <p:nvPr/>
        </p:nvCxnSpPr>
        <p:spPr>
          <a:xfrm rot="5400000">
            <a:off x="6171428" y="1530176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xmlns="" id="{B9F7CC79-F7A2-459D-81C1-B82585C4ED21}"/>
              </a:ext>
            </a:extLst>
          </p:cNvPr>
          <p:cNvCxnSpPr>
            <a:cxnSpLocks/>
          </p:cNvCxnSpPr>
          <p:nvPr/>
        </p:nvCxnSpPr>
        <p:spPr>
          <a:xfrm rot="5400000">
            <a:off x="3347265" y="1542242"/>
            <a:ext cx="97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타원 175">
            <a:extLst>
              <a:ext uri="{FF2B5EF4-FFF2-40B4-BE49-F238E27FC236}">
                <a16:creationId xmlns:a16="http://schemas.microsoft.com/office/drawing/2014/main" xmlns="" id="{50CEBB4A-8E18-42E1-B039-7AD6A309885A}"/>
              </a:ext>
            </a:extLst>
          </p:cNvPr>
          <p:cNvSpPr/>
          <p:nvPr/>
        </p:nvSpPr>
        <p:spPr>
          <a:xfrm>
            <a:off x="6503157" y="4670301"/>
            <a:ext cx="97200" cy="10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xmlns="" id="{0BEF2400-07EB-4950-87A7-EAD4CF3089A3}"/>
              </a:ext>
            </a:extLst>
          </p:cNvPr>
          <p:cNvSpPr/>
          <p:nvPr/>
        </p:nvSpPr>
        <p:spPr>
          <a:xfrm>
            <a:off x="5619703" y="4869737"/>
            <a:ext cx="216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PJBOARD_FILE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xmlns="" id="{09604A48-EF1A-403A-B1C6-055A463E1653}"/>
              </a:ext>
            </a:extLst>
          </p:cNvPr>
          <p:cNvSpPr/>
          <p:nvPr/>
        </p:nvSpPr>
        <p:spPr>
          <a:xfrm>
            <a:off x="5619703" y="50502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PJBOARDNO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xmlns="" id="{481A57DA-E8EC-48AB-B286-D5939ACF7865}"/>
              </a:ext>
            </a:extLst>
          </p:cNvPr>
          <p:cNvSpPr/>
          <p:nvPr/>
        </p:nvSpPr>
        <p:spPr>
          <a:xfrm>
            <a:off x="6699703" y="505029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101ED95C-F4CA-4B37-9BB2-FE2ED98BCA4F}"/>
              </a:ext>
            </a:extLst>
          </p:cNvPr>
          <p:cNvSpPr/>
          <p:nvPr/>
        </p:nvSpPr>
        <p:spPr>
          <a:xfrm>
            <a:off x="5619703" y="523126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xmlns="" id="{86CD989F-273B-4AA5-A6E8-F6B14F655D9F}"/>
              </a:ext>
            </a:extLst>
          </p:cNvPr>
          <p:cNvSpPr/>
          <p:nvPr/>
        </p:nvSpPr>
        <p:spPr>
          <a:xfrm>
            <a:off x="6699703" y="523126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FE69872E-3CB8-43F6-942B-31AE16E18795}"/>
              </a:ext>
            </a:extLst>
          </p:cNvPr>
          <p:cNvSpPr/>
          <p:nvPr/>
        </p:nvSpPr>
        <p:spPr>
          <a:xfrm>
            <a:off x="5619704" y="54118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xmlns="" id="{09543FEC-802A-40A9-8AFC-C9E7484B07EE}"/>
              </a:ext>
            </a:extLst>
          </p:cNvPr>
          <p:cNvSpPr/>
          <p:nvPr/>
        </p:nvSpPr>
        <p:spPr>
          <a:xfrm>
            <a:off x="6699703" y="541182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xmlns="" id="{34825270-2941-451F-9C02-0F2322DF8A80}"/>
              </a:ext>
            </a:extLst>
          </p:cNvPr>
          <p:cNvSpPr/>
          <p:nvPr/>
        </p:nvSpPr>
        <p:spPr>
          <a:xfrm>
            <a:off x="5619703" y="559262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xmlns="" id="{DC4E8147-B158-4298-B337-266C2103396E}"/>
              </a:ext>
            </a:extLst>
          </p:cNvPr>
          <p:cNvSpPr/>
          <p:nvPr/>
        </p:nvSpPr>
        <p:spPr>
          <a:xfrm>
            <a:off x="6699703" y="559262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E8009243-FD94-42AB-A647-044801C6079C}"/>
              </a:ext>
            </a:extLst>
          </p:cNvPr>
          <p:cNvSpPr txBox="1"/>
          <p:nvPr/>
        </p:nvSpPr>
        <p:spPr>
          <a:xfrm>
            <a:off x="5722198" y="502648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xmlns="" id="{08A3ED73-80ED-4150-9BAE-9AD071D1DB09}"/>
              </a:ext>
            </a:extLst>
          </p:cNvPr>
          <p:cNvCxnSpPr>
            <a:cxnSpLocks/>
          </p:cNvCxnSpPr>
          <p:nvPr/>
        </p:nvCxnSpPr>
        <p:spPr>
          <a:xfrm>
            <a:off x="4510089" y="2883345"/>
            <a:ext cx="2189614" cy="1986392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95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041323AA-8B2D-4B17-BFC9-8087C09D57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xmlns="" id="{FA0F0075-6791-490E-B99B-AB1C0A2EBCA0}"/>
              </a:ext>
            </a:extLst>
          </p:cNvPr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리스크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xmlns="" id="{07401B52-2014-42D5-AAF5-4B4605264C99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사원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xmlns="" id="{77571E63-9A20-4664-99A8-74D1855983A3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사번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xmlns="" id="{3DE3AB33-D059-4CEC-9963-840CC6550C2D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xmlns="" id="{A1C826C5-D73E-4F5E-9788-AE94E13E66FB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부서번호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xmlns="" id="{709F7C80-CCA5-4797-AE08-6980970DC6F6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xmlns="" id="{57B76167-59E0-40CB-B1B1-D1629753A97E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직급번호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xmlns="" id="{1940B102-5789-4E8A-B6F9-EA37471342EA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xmlns="" id="{042868DC-7AB0-4724-942F-1E69F7B0D83B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권한번호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xmlns="" id="{6985A088-2582-411C-AA6B-FC1E8A493803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xmlns="" id="{1A9EDE14-EC7B-4F5B-90FE-AF49DA308E6A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비밀번호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xmlns="" id="{F384ACB9-C8E4-495D-8D3A-A9005777DC0C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xmlns="" id="{EE7DDCEB-34AD-4D81-B6C4-CEBDD2E699CB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이름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xmlns="" id="{2A8F6672-8E35-472A-9131-86CF170D4F08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xmlns="" id="{12B0D969-5B68-40F6-BA69-B019E793930E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이메일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035CFDF5-707B-4C2A-B9D9-6022FD0A8FFF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xmlns="" id="{D821A93B-E303-4843-82B2-947DF7065EA7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xmlns="" id="{13BB97C7-E810-4E1E-B1C4-BE5F71A96FF2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xmlns="" id="{82B20859-4284-4D31-8773-66E089987AF7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프로필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xmlns="" id="{CD3A84D9-EBA2-469A-BC85-0C122AF32AC4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xmlns="" id="{1ED6609A-B326-4E57-A634-4695F82954D7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조치 첨부파일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xmlns="" id="{9184E87C-4AAE-4011-93DA-419369EF25BB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조치번호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xmlns="" id="{A78C7366-F403-4011-B3B9-BFA57BD08CCB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xmlns="" id="{28BDFBD3-2E93-437C-A96F-5AFB811A4A7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파일이름</a:t>
            </a: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xmlns="" id="{8825F402-DFD5-47A4-9D6E-3AB1AD517465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xmlns="" id="{ED9C9F21-B8DA-4948-BEB0-18761D3C05D8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xmlns="" id="{6FA3551F-FFA0-4B21-A493-283923F6DC77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xmlns="" id="{CBE18C60-F3C7-4854-8696-0D42615A31F6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수정일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xmlns="" id="{9293A15E-84EA-4C8C-ABBA-718B70EE4F1A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xmlns="" id="{12932533-4B96-43A9-8BE1-464A0F3698B1}"/>
              </a:ext>
            </a:extLst>
          </p:cNvPr>
          <p:cNvSpPr/>
          <p:nvPr/>
        </p:nvSpPr>
        <p:spPr>
          <a:xfrm>
            <a:off x="707728" y="3315441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조치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xmlns="" id="{C0171FE5-163C-4A7F-B9A9-5019BCF79803}"/>
              </a:ext>
            </a:extLst>
          </p:cNvPr>
          <p:cNvSpPr/>
          <p:nvPr/>
        </p:nvSpPr>
        <p:spPr>
          <a:xfrm>
            <a:off x="707728" y="349759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조치번호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xmlns="" id="{AD55547A-623D-414C-B0DA-220FCBCA0362}"/>
              </a:ext>
            </a:extLst>
          </p:cNvPr>
          <p:cNvSpPr/>
          <p:nvPr/>
        </p:nvSpPr>
        <p:spPr>
          <a:xfrm>
            <a:off x="1787728" y="34975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xmlns="" id="{A2A76C3C-F287-463D-A8DC-A727BA5470DE}"/>
              </a:ext>
            </a:extLst>
          </p:cNvPr>
          <p:cNvSpPr/>
          <p:nvPr/>
        </p:nvSpPr>
        <p:spPr>
          <a:xfrm>
            <a:off x="70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이슈번호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xmlns="" id="{FA8F2EB5-57A4-4BDA-8511-AB310787D4F7}"/>
              </a:ext>
            </a:extLst>
          </p:cNvPr>
          <p:cNvSpPr/>
          <p:nvPr/>
        </p:nvSpPr>
        <p:spPr>
          <a:xfrm>
            <a:off x="178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xmlns="" id="{75EAF74C-FF23-4A22-B32F-DADBADE049E4}"/>
              </a:ext>
            </a:extLst>
          </p:cNvPr>
          <p:cNvSpPr/>
          <p:nvPr/>
        </p:nvSpPr>
        <p:spPr>
          <a:xfrm>
            <a:off x="707729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담당자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xmlns="" id="{3C00D1D2-95EF-4E53-AF6B-32666E80E3F3}"/>
              </a:ext>
            </a:extLst>
          </p:cNvPr>
          <p:cNvSpPr/>
          <p:nvPr/>
        </p:nvSpPr>
        <p:spPr>
          <a:xfrm>
            <a:off x="1787728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xmlns="" id="{BC110D6B-6989-4B83-A8DA-D80404F2F5FE}"/>
              </a:ext>
            </a:extLst>
          </p:cNvPr>
          <p:cNvSpPr/>
          <p:nvPr/>
        </p:nvSpPr>
        <p:spPr>
          <a:xfrm>
            <a:off x="70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xmlns="" id="{51793753-DD0B-4242-8F74-CDE4C8AD7032}"/>
              </a:ext>
            </a:extLst>
          </p:cNvPr>
          <p:cNvSpPr/>
          <p:nvPr/>
        </p:nvSpPr>
        <p:spPr>
          <a:xfrm>
            <a:off x="178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xmlns="" id="{9BBF497A-925E-4C9F-AB63-C2F0071D2906}"/>
              </a:ext>
            </a:extLst>
          </p:cNvPr>
          <p:cNvSpPr/>
          <p:nvPr/>
        </p:nvSpPr>
        <p:spPr>
          <a:xfrm>
            <a:off x="707729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조치일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xmlns="" id="{3C540748-5BF0-4592-87F7-201E5A79D30D}"/>
              </a:ext>
            </a:extLst>
          </p:cNvPr>
          <p:cNvSpPr/>
          <p:nvPr/>
        </p:nvSpPr>
        <p:spPr>
          <a:xfrm>
            <a:off x="1787728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xmlns="" id="{FB23AB61-0A5D-4B1A-ACD5-7A31E01DFED7}"/>
              </a:ext>
            </a:extLst>
          </p:cNvPr>
          <p:cNvSpPr/>
          <p:nvPr/>
        </p:nvSpPr>
        <p:spPr>
          <a:xfrm>
            <a:off x="70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제목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xmlns="" id="{26D5B00C-D59B-4468-B6A7-A5DCB62DDF2B}"/>
              </a:ext>
            </a:extLst>
          </p:cNvPr>
          <p:cNvSpPr/>
          <p:nvPr/>
        </p:nvSpPr>
        <p:spPr>
          <a:xfrm>
            <a:off x="178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49A85883-429A-4852-A214-898CBAE5884C}"/>
              </a:ext>
            </a:extLst>
          </p:cNvPr>
          <p:cNvSpPr/>
          <p:nvPr/>
        </p:nvSpPr>
        <p:spPr>
          <a:xfrm>
            <a:off x="707729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내용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xmlns="" id="{C2C78CF5-C03A-43C3-AE47-F23D70191AE2}"/>
              </a:ext>
            </a:extLst>
          </p:cNvPr>
          <p:cNvSpPr/>
          <p:nvPr/>
        </p:nvSpPr>
        <p:spPr>
          <a:xfrm>
            <a:off x="1787728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xmlns="" id="{106AD2DE-8D79-48CD-BA03-E75599E58D5B}"/>
              </a:ext>
            </a:extLst>
          </p:cNvPr>
          <p:cNvSpPr txBox="1"/>
          <p:nvPr/>
        </p:nvSpPr>
        <p:spPr>
          <a:xfrm>
            <a:off x="3561803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26421AEF-DEE1-4AD4-9156-6DDFF2E8716D}"/>
              </a:ext>
            </a:extLst>
          </p:cNvPr>
          <p:cNvSpPr txBox="1"/>
          <p:nvPr/>
        </p:nvSpPr>
        <p:spPr>
          <a:xfrm>
            <a:off x="805358" y="365385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xmlns="" id="{138D3518-69E8-44CA-BE93-8AA8D063687B}"/>
              </a:ext>
            </a:extLst>
          </p:cNvPr>
          <p:cNvSpPr txBox="1"/>
          <p:nvPr/>
        </p:nvSpPr>
        <p:spPr>
          <a:xfrm>
            <a:off x="805358" y="3833136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xmlns="" id="{4EF1CD26-43AF-482B-AF8E-AE66FFE5C8FC}"/>
              </a:ext>
            </a:extLst>
          </p:cNvPr>
          <p:cNvSpPr/>
          <p:nvPr/>
        </p:nvSpPr>
        <p:spPr>
          <a:xfrm>
            <a:off x="3458391" y="5544593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이슈 첨부파일</a:t>
            </a: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xmlns="" id="{55E105A2-E4EA-4AE1-9409-1E24E636B18D}"/>
              </a:ext>
            </a:extLst>
          </p:cNvPr>
          <p:cNvSpPr/>
          <p:nvPr/>
        </p:nvSpPr>
        <p:spPr>
          <a:xfrm>
            <a:off x="3458391" y="572515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이슈번호</a:t>
            </a: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xmlns="" id="{66630A90-E6E7-48E4-8B0D-2C1502170F1D}"/>
              </a:ext>
            </a:extLst>
          </p:cNvPr>
          <p:cNvSpPr/>
          <p:nvPr/>
        </p:nvSpPr>
        <p:spPr>
          <a:xfrm>
            <a:off x="4538391" y="572515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xmlns="" id="{56387955-6C22-4918-8333-71F21A5897DE}"/>
              </a:ext>
            </a:extLst>
          </p:cNvPr>
          <p:cNvSpPr/>
          <p:nvPr/>
        </p:nvSpPr>
        <p:spPr>
          <a:xfrm>
            <a:off x="3458391" y="590612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파일이름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xmlns="" id="{DF0222BA-9B1D-448C-B52D-251A3261DD08}"/>
              </a:ext>
            </a:extLst>
          </p:cNvPr>
          <p:cNvSpPr/>
          <p:nvPr/>
        </p:nvSpPr>
        <p:spPr>
          <a:xfrm>
            <a:off x="4538391" y="590612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xmlns="" id="{ADBF9224-545A-4ACD-AFD2-ED34C3FBCD09}"/>
              </a:ext>
            </a:extLst>
          </p:cNvPr>
          <p:cNvSpPr/>
          <p:nvPr/>
        </p:nvSpPr>
        <p:spPr>
          <a:xfrm>
            <a:off x="3458392" y="608668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xmlns="" id="{A18CCD2C-E39B-454F-8359-EFC7B65C3F8E}"/>
              </a:ext>
            </a:extLst>
          </p:cNvPr>
          <p:cNvSpPr/>
          <p:nvPr/>
        </p:nvSpPr>
        <p:spPr>
          <a:xfrm>
            <a:off x="4538391" y="608668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xmlns="" id="{FE7814D1-99E2-46C9-998E-C7FC52BBE931}"/>
              </a:ext>
            </a:extLst>
          </p:cNvPr>
          <p:cNvSpPr/>
          <p:nvPr/>
        </p:nvSpPr>
        <p:spPr>
          <a:xfrm>
            <a:off x="3458391" y="626747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수정일</a:t>
            </a: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F58FBE96-4B40-422A-B363-1CC3A6E5D00C}"/>
              </a:ext>
            </a:extLst>
          </p:cNvPr>
          <p:cNvSpPr/>
          <p:nvPr/>
        </p:nvSpPr>
        <p:spPr>
          <a:xfrm>
            <a:off x="4538391" y="626747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97CBAA1F-1C07-430A-A985-F6B2B74F7F30}"/>
              </a:ext>
            </a:extLst>
          </p:cNvPr>
          <p:cNvSpPr txBox="1"/>
          <p:nvPr/>
        </p:nvSpPr>
        <p:spPr>
          <a:xfrm>
            <a:off x="3549738" y="5688603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xmlns="" id="{F32A8F50-FF4E-4326-84B3-FEF12A145362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업무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xmlns="" id="{49685811-8F5A-42F0-B3C1-347CE0116C4A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업무번호</a:t>
            </a: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xmlns="" id="{A153451D-4679-4E10-9244-C5B46C563841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xmlns="" id="{D4FBA209-8D58-4D7E-A67A-3B21ABDB5AC5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프로젝트</a:t>
            </a:r>
            <a:r>
              <a:rPr lang="ko-KR" altLang="en-US" sz="800" dirty="0">
                <a:solidFill>
                  <a:srgbClr val="FFC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번호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xmlns="" id="{7B958C85-E45B-4DD2-86CB-3AEF1B3CB2D5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xmlns="" id="{3B6B560D-DC93-46C3-925F-71806673F573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업무자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xmlns="" id="{67C50839-E0FF-4CDC-B1EE-635EDB9DFDB6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xmlns="" id="{983B7323-D041-4A2D-BE1B-5F3BA3BFE7A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상위 업무번호</a:t>
            </a: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xmlns="" id="{B2A4F1BA-41F5-43D4-9B3A-DCA014D432AE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xmlns="" id="{4FE27CD8-03FC-466D-938C-A85C1600226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업무명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xmlns="" id="{63BF2AB7-4B15-488C-9403-460F215D3930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xmlns="" id="{4FD38252-94EE-4650-836E-F72648B042D7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내용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xmlns="" id="{7168232A-FB07-4764-B0D8-8E6AD7546E4E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xmlns="" id="{F381EAD6-75B2-4848-B3A8-F2B7E0FDA46E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배정일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xmlns="" id="{2CACB389-A428-4A66-88DD-291B474CB762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xmlns="" id="{1E9F9E1E-E5CF-48D3-8E33-CD279236BEF2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계획 시작일</a:t>
            </a: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xmlns="" id="{88AD569F-9708-4397-828C-D46B77D8F1A3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xmlns="" id="{68C4E3C3-EAAD-4EC8-9AD0-F9D2E1FE395B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계획 종료일</a:t>
            </a: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xmlns="" id="{FE72AC1A-5B2F-4465-BAD5-F0553CF11FDB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xmlns="" id="{FB9942AA-E38D-4B7A-8CA5-EAA0C3C74334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업무 시작일</a:t>
            </a: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xmlns="" id="{6DB1B551-ECC7-4A99-A6D1-867ADE0B2876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xmlns="" id="{2FA33759-DADA-489C-899C-AA07FB998AA6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xmlns="" id="{2C68EC57-8556-4EA4-B7E9-7CB4F117E306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xmlns="" id="{F81ED3B5-6A6B-480D-A815-7FBAC6F681CD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업무 종료일</a:t>
            </a: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xmlns="" id="{D9D8FAB5-CD81-40CE-B924-E516758F286A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xmlns="" id="{943B1A73-C456-4238-8DEA-5E8E59F70F0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진행률</a:t>
            </a: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xmlns="" id="{58A6B040-8582-4213-B50C-9AA1D5AFCC9B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xmlns="" id="{8B856649-EABA-4793-83C2-E05B594C29DF}"/>
              </a:ext>
            </a:extLst>
          </p:cNvPr>
          <p:cNvCxnSpPr>
            <a:cxnSpLocks/>
            <a:stCxn id="253" idx="0"/>
          </p:cNvCxnSpPr>
          <p:nvPr/>
        </p:nvCxnSpPr>
        <p:spPr>
          <a:xfrm flipV="1">
            <a:off x="1787728" y="1824487"/>
            <a:ext cx="0" cy="149095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타원 308">
            <a:extLst>
              <a:ext uri="{FF2B5EF4-FFF2-40B4-BE49-F238E27FC236}">
                <a16:creationId xmlns:a16="http://schemas.microsoft.com/office/drawing/2014/main" xmlns="" id="{8E11D487-C2F3-4DD4-81C5-EF6271DA4218}"/>
              </a:ext>
            </a:extLst>
          </p:cNvPr>
          <p:cNvSpPr/>
          <p:nvPr/>
        </p:nvSpPr>
        <p:spPr>
          <a:xfrm>
            <a:off x="1739128" y="195214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xmlns="" id="{1CB613D2-B976-4058-9029-D4D53F6D4B24}"/>
              </a:ext>
            </a:extLst>
          </p:cNvPr>
          <p:cNvSpPr txBox="1"/>
          <p:nvPr/>
        </p:nvSpPr>
        <p:spPr>
          <a:xfrm>
            <a:off x="790368" y="105564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xmlns="" id="{DD01BFAB-497F-41DF-9BA0-80A0A9F27978}"/>
              </a:ext>
            </a:extLst>
          </p:cNvPr>
          <p:cNvSpPr/>
          <p:nvPr/>
        </p:nvSpPr>
        <p:spPr>
          <a:xfrm>
            <a:off x="3458392" y="3169874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이슈</a:t>
            </a: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xmlns="" id="{390538FA-E0CC-4FB4-BCF5-E308AA3F6A7E}"/>
              </a:ext>
            </a:extLst>
          </p:cNvPr>
          <p:cNvSpPr/>
          <p:nvPr/>
        </p:nvSpPr>
        <p:spPr>
          <a:xfrm>
            <a:off x="3458392" y="33518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이슈</a:t>
            </a:r>
            <a:r>
              <a:rPr lang="ko-KR" altLang="en-US" sz="800" dirty="0">
                <a:solidFill>
                  <a:srgbClr val="FFC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번호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xmlns="" id="{DC9DE348-4A58-41D9-A3E0-BB5E8D662DA6}"/>
              </a:ext>
            </a:extLst>
          </p:cNvPr>
          <p:cNvSpPr/>
          <p:nvPr/>
        </p:nvSpPr>
        <p:spPr>
          <a:xfrm>
            <a:off x="4538392" y="335187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xmlns="" id="{C94C7DEB-2710-4EE6-BB1F-BD8F18E43359}"/>
              </a:ext>
            </a:extLst>
          </p:cNvPr>
          <p:cNvSpPr/>
          <p:nvPr/>
        </p:nvSpPr>
        <p:spPr>
          <a:xfrm>
            <a:off x="345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번호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xmlns="" id="{223E1325-879F-4DC5-8DC3-1ADA22A076C8}"/>
              </a:ext>
            </a:extLst>
          </p:cNvPr>
          <p:cNvSpPr/>
          <p:nvPr/>
        </p:nvSpPr>
        <p:spPr>
          <a:xfrm>
            <a:off x="453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xmlns="" id="{11771267-2C30-4D0A-A94F-6676EDDC9429}"/>
              </a:ext>
            </a:extLst>
          </p:cNvPr>
          <p:cNvSpPr/>
          <p:nvPr/>
        </p:nvSpPr>
        <p:spPr>
          <a:xfrm>
            <a:off x="3458392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업무번호</a:t>
            </a: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xmlns="" id="{D8F8D098-4518-4330-A2D2-0E700BDB164A}"/>
              </a:ext>
            </a:extLst>
          </p:cNvPr>
          <p:cNvSpPr/>
          <p:nvPr/>
        </p:nvSpPr>
        <p:spPr>
          <a:xfrm>
            <a:off x="4538391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xmlns="" id="{6AE91CE8-D484-4E97-87B8-D9A4DE43F111}"/>
              </a:ext>
            </a:extLst>
          </p:cNvPr>
          <p:cNvSpPr/>
          <p:nvPr/>
        </p:nvSpPr>
        <p:spPr>
          <a:xfrm>
            <a:off x="345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요청자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xmlns="" id="{6FC3D71A-B910-4EF1-BFBF-6B4EDB65A505}"/>
              </a:ext>
            </a:extLst>
          </p:cNvPr>
          <p:cNvSpPr/>
          <p:nvPr/>
        </p:nvSpPr>
        <p:spPr>
          <a:xfrm>
            <a:off x="453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xmlns="" id="{F0E74AAB-1215-4A29-81E2-D0CAD619AA21}"/>
              </a:ext>
            </a:extLst>
          </p:cNvPr>
          <p:cNvSpPr/>
          <p:nvPr/>
        </p:nvSpPr>
        <p:spPr>
          <a:xfrm>
            <a:off x="3458393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코드번호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xmlns="" id="{2955EA97-972C-4666-B178-AE84E658EE8F}"/>
              </a:ext>
            </a:extLst>
          </p:cNvPr>
          <p:cNvSpPr/>
          <p:nvPr/>
        </p:nvSpPr>
        <p:spPr>
          <a:xfrm>
            <a:off x="4538392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xmlns="" id="{CC6B969A-30C5-4684-9FB7-0428CE755AD6}"/>
              </a:ext>
            </a:extLst>
          </p:cNvPr>
          <p:cNvSpPr/>
          <p:nvPr/>
        </p:nvSpPr>
        <p:spPr>
          <a:xfrm>
            <a:off x="345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등록일</a:t>
            </a: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xmlns="" id="{1A6B9973-7274-4775-8F55-2D0C2DFE42A4}"/>
              </a:ext>
            </a:extLst>
          </p:cNvPr>
          <p:cNvSpPr/>
          <p:nvPr/>
        </p:nvSpPr>
        <p:spPr>
          <a:xfrm>
            <a:off x="453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xmlns="" id="{12A19E74-686D-4936-B85C-92AB782B6E81}"/>
              </a:ext>
            </a:extLst>
          </p:cNvPr>
          <p:cNvSpPr/>
          <p:nvPr/>
        </p:nvSpPr>
        <p:spPr>
          <a:xfrm>
            <a:off x="3458393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이슈제목</a:t>
            </a: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xmlns="" id="{362D5C00-9FB7-450C-8BFB-89D1C69BAD14}"/>
              </a:ext>
            </a:extLst>
          </p:cNvPr>
          <p:cNvSpPr/>
          <p:nvPr/>
        </p:nvSpPr>
        <p:spPr>
          <a:xfrm>
            <a:off x="4538392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xmlns="" id="{E58A2449-8C61-428C-8CB6-E6CB9FF8BF8F}"/>
              </a:ext>
            </a:extLst>
          </p:cNvPr>
          <p:cNvSpPr/>
          <p:nvPr/>
        </p:nvSpPr>
        <p:spPr>
          <a:xfrm>
            <a:off x="345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이슈내용</a:t>
            </a: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xmlns="" id="{819AA1BB-D56E-4267-850F-AB8510B89009}"/>
              </a:ext>
            </a:extLst>
          </p:cNvPr>
          <p:cNvSpPr/>
          <p:nvPr/>
        </p:nvSpPr>
        <p:spPr>
          <a:xfrm>
            <a:off x="453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xmlns="" id="{6D82F839-A767-412F-B48A-905BD3E7DAB2}"/>
              </a:ext>
            </a:extLst>
          </p:cNvPr>
          <p:cNvSpPr/>
          <p:nvPr/>
        </p:nvSpPr>
        <p:spPr>
          <a:xfrm>
            <a:off x="3458393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상태</a:t>
            </a: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xmlns="" id="{36C6D51E-4E86-403F-9E0D-D605B8CD766E}"/>
              </a:ext>
            </a:extLst>
          </p:cNvPr>
          <p:cNvSpPr/>
          <p:nvPr/>
        </p:nvSpPr>
        <p:spPr>
          <a:xfrm>
            <a:off x="4538392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xmlns="" id="{06E3F75A-9418-4DD2-96B4-2F2859E74D6E}"/>
              </a:ext>
            </a:extLst>
          </p:cNvPr>
          <p:cNvSpPr txBox="1"/>
          <p:nvPr/>
        </p:nvSpPr>
        <p:spPr>
          <a:xfrm>
            <a:off x="3560888" y="331100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xmlns="" id="{A08B6E4E-AB21-4984-84A9-6A8113E1BBD7}"/>
              </a:ext>
            </a:extLst>
          </p:cNvPr>
          <p:cNvSpPr txBox="1"/>
          <p:nvPr/>
        </p:nvSpPr>
        <p:spPr>
          <a:xfrm>
            <a:off x="3560887" y="347971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xmlns="" id="{ABAA7E0B-A4CB-4F8A-9A9D-B2505F59BD29}"/>
              </a:ext>
            </a:extLst>
          </p:cNvPr>
          <p:cNvSpPr/>
          <p:nvPr/>
        </p:nvSpPr>
        <p:spPr>
          <a:xfrm>
            <a:off x="692738" y="5558653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latin typeface="나눔스퀘어" pitchFamily="50" charset="-127"/>
                <a:ea typeface="나눔스퀘어 Bold" pitchFamily="50" charset="-127"/>
              </a:rPr>
              <a:t>조치코드</a:t>
            </a: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xmlns="" id="{59DB9A59-D1AA-4BF0-8CBE-7D965160964F}"/>
              </a:ext>
            </a:extLst>
          </p:cNvPr>
          <p:cNvSpPr/>
          <p:nvPr/>
        </p:nvSpPr>
        <p:spPr>
          <a:xfrm>
            <a:off x="692738" y="573921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코드 번호</a:t>
            </a: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xmlns="" id="{34A7E856-920A-41B4-83E2-0A11CD843FC8}"/>
              </a:ext>
            </a:extLst>
          </p:cNvPr>
          <p:cNvSpPr/>
          <p:nvPr/>
        </p:nvSpPr>
        <p:spPr>
          <a:xfrm>
            <a:off x="1772738" y="57392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xmlns="" id="{F76AF023-A87B-45A8-A1A5-43D9B22597AC}"/>
              </a:ext>
            </a:extLst>
          </p:cNvPr>
          <p:cNvSpPr/>
          <p:nvPr/>
        </p:nvSpPr>
        <p:spPr>
          <a:xfrm>
            <a:off x="69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구분</a:t>
            </a: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xmlns="" id="{7DAFDDEF-EAF5-44AA-A188-A21B7C46F32B}"/>
              </a:ext>
            </a:extLst>
          </p:cNvPr>
          <p:cNvSpPr/>
          <p:nvPr/>
        </p:nvSpPr>
        <p:spPr>
          <a:xfrm>
            <a:off x="177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xmlns="" id="{550D82BC-58C8-4885-8C63-2E7EC9B85ABA}"/>
              </a:ext>
            </a:extLst>
          </p:cNvPr>
          <p:cNvSpPr/>
          <p:nvPr/>
        </p:nvSpPr>
        <p:spPr>
          <a:xfrm>
            <a:off x="692739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코드명</a:t>
            </a: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xmlns="" id="{AFA1E1F4-4041-44A0-9F11-AD27F160A6A2}"/>
              </a:ext>
            </a:extLst>
          </p:cNvPr>
          <p:cNvSpPr/>
          <p:nvPr/>
        </p:nvSpPr>
        <p:spPr>
          <a:xfrm>
            <a:off x="1772738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xmlns="" id="{1D07EA7D-5E5C-4B0C-8784-F425F3B24D0F}"/>
              </a:ext>
            </a:extLst>
          </p:cNvPr>
          <p:cNvSpPr txBox="1"/>
          <p:nvPr/>
        </p:nvSpPr>
        <p:spPr>
          <a:xfrm>
            <a:off x="3561803" y="14126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xmlns="" id="{101B183F-EB58-4230-9152-39FF8883C2AB}"/>
              </a:ext>
            </a:extLst>
          </p:cNvPr>
          <p:cNvSpPr txBox="1"/>
          <p:nvPr/>
        </p:nvSpPr>
        <p:spPr>
          <a:xfrm>
            <a:off x="3561803" y="158963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xmlns="" id="{E92740D4-50C5-4A89-936B-948976C10217}"/>
              </a:ext>
            </a:extLst>
          </p:cNvPr>
          <p:cNvSpPr txBox="1"/>
          <p:nvPr/>
        </p:nvSpPr>
        <p:spPr>
          <a:xfrm>
            <a:off x="3560888" y="366047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xmlns="" id="{F012B1C1-5E1C-452B-98BA-274E6F17E120}"/>
              </a:ext>
            </a:extLst>
          </p:cNvPr>
          <p:cNvSpPr txBox="1"/>
          <p:nvPr/>
        </p:nvSpPr>
        <p:spPr>
          <a:xfrm>
            <a:off x="3560887" y="38291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xmlns="" id="{49E692BA-51EC-4585-A889-602C40F5B135}"/>
              </a:ext>
            </a:extLst>
          </p:cNvPr>
          <p:cNvSpPr/>
          <p:nvPr/>
        </p:nvSpPr>
        <p:spPr>
          <a:xfrm>
            <a:off x="6276272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승인 신청일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xmlns="" id="{54861F36-3D26-4449-A6DC-22D76B7DF919}"/>
              </a:ext>
            </a:extLst>
          </p:cNvPr>
          <p:cNvSpPr/>
          <p:nvPr/>
        </p:nvSpPr>
        <p:spPr>
          <a:xfrm>
            <a:off x="7356271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xmlns="" id="{7F9A34BE-4E2D-47F7-BC76-ACFB301993A5}"/>
              </a:ext>
            </a:extLst>
          </p:cNvPr>
          <p:cNvSpPr/>
          <p:nvPr/>
        </p:nvSpPr>
        <p:spPr>
          <a:xfrm>
            <a:off x="627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승인 완료일</a:t>
            </a: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xmlns="" id="{7E6C2FE8-B483-49EC-AF23-8306C78277CC}"/>
              </a:ext>
            </a:extLst>
          </p:cNvPr>
          <p:cNvSpPr/>
          <p:nvPr/>
        </p:nvSpPr>
        <p:spPr>
          <a:xfrm>
            <a:off x="735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xmlns="" id="{DBA76134-4600-46AA-93FA-E29C733FC828}"/>
              </a:ext>
            </a:extLst>
          </p:cNvPr>
          <p:cNvSpPr/>
          <p:nvPr/>
        </p:nvSpPr>
        <p:spPr>
          <a:xfrm>
            <a:off x="6276272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코멘트</a:t>
            </a: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xmlns="" id="{6A747EE7-E5F0-4404-A36B-00C5298E6D9B}"/>
              </a:ext>
            </a:extLst>
          </p:cNvPr>
          <p:cNvSpPr/>
          <p:nvPr/>
        </p:nvSpPr>
        <p:spPr>
          <a:xfrm>
            <a:off x="7356271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xmlns="" id="{67D59298-04BD-4AC0-81B5-F853B29315D7}"/>
              </a:ext>
            </a:extLst>
          </p:cNvPr>
          <p:cNvSpPr/>
          <p:nvPr/>
        </p:nvSpPr>
        <p:spPr>
          <a:xfrm>
            <a:off x="627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타입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xmlns="" id="{E6E99501-26CD-478F-826F-B9E781204D82}"/>
              </a:ext>
            </a:extLst>
          </p:cNvPr>
          <p:cNvSpPr/>
          <p:nvPr/>
        </p:nvSpPr>
        <p:spPr>
          <a:xfrm>
            <a:off x="735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xmlns="" id="{66BB8C8D-050D-4081-830B-46B9D2F41C66}"/>
              </a:ext>
            </a:extLst>
          </p:cNvPr>
          <p:cNvSpPr/>
          <p:nvPr/>
        </p:nvSpPr>
        <p:spPr>
          <a:xfrm>
            <a:off x="6276272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오픈</a:t>
            </a: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xmlns="" id="{72A8B96C-0338-475D-A6EF-7A6725146709}"/>
              </a:ext>
            </a:extLst>
          </p:cNvPr>
          <p:cNvSpPr/>
          <p:nvPr/>
        </p:nvSpPr>
        <p:spPr>
          <a:xfrm>
            <a:off x="7356271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xmlns="" id="{F3A2F873-7539-401B-B40C-6EF0D4FD8C2D}"/>
              </a:ext>
            </a:extLst>
          </p:cNvPr>
          <p:cNvSpPr/>
          <p:nvPr/>
        </p:nvSpPr>
        <p:spPr>
          <a:xfrm>
            <a:off x="627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상태</a:t>
            </a: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xmlns="" id="{8BE1BBAC-13D3-4B65-BDF1-BCC609D13979}"/>
              </a:ext>
            </a:extLst>
          </p:cNvPr>
          <p:cNvSpPr/>
          <p:nvPr/>
        </p:nvSpPr>
        <p:spPr>
          <a:xfrm>
            <a:off x="735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xmlns="" id="{23BF6C09-2884-47C2-AD8D-14B02BED9BD6}"/>
              </a:ext>
            </a:extLst>
          </p:cNvPr>
          <p:cNvCxnSpPr/>
          <p:nvPr/>
        </p:nvCxnSpPr>
        <p:spPr>
          <a:xfrm flipV="1">
            <a:off x="2662238" y="5238750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:a16="http://schemas.microsoft.com/office/drawing/2014/main" xmlns="" id="{A6C7A68F-F230-452C-9E24-ADAA4B88C69F}"/>
              </a:ext>
            </a:extLst>
          </p:cNvPr>
          <p:cNvCxnSpPr>
            <a:endCxn id="326" idx="1"/>
          </p:cNvCxnSpPr>
          <p:nvPr/>
        </p:nvCxnSpPr>
        <p:spPr>
          <a:xfrm flipV="1">
            <a:off x="2662238" y="4687066"/>
            <a:ext cx="796154" cy="556447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xmlns="" id="{836D407D-6C65-4A12-8C26-B2E9667938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00534" y="2292004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xmlns="" id="{4FC967D6-405B-4DBE-93FF-99EB2A524BD0}"/>
              </a:ext>
            </a:extLst>
          </p:cNvPr>
          <p:cNvCxnSpPr>
            <a:cxnSpLocks/>
          </p:cNvCxnSpPr>
          <p:nvPr/>
        </p:nvCxnSpPr>
        <p:spPr>
          <a:xfrm flipH="1">
            <a:off x="2520315" y="2444427"/>
            <a:ext cx="632141" cy="86886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xmlns="" id="{263DB9D7-CD8B-4647-BA22-5E13FD20BF26}"/>
              </a:ext>
            </a:extLst>
          </p:cNvPr>
          <p:cNvCxnSpPr/>
          <p:nvPr/>
        </p:nvCxnSpPr>
        <p:spPr>
          <a:xfrm flipH="1">
            <a:off x="2867728" y="3966105"/>
            <a:ext cx="590664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타원 359">
            <a:extLst>
              <a:ext uri="{FF2B5EF4-FFF2-40B4-BE49-F238E27FC236}">
                <a16:creationId xmlns:a16="http://schemas.microsoft.com/office/drawing/2014/main" xmlns="" id="{418032D8-0229-4565-9828-2CA00431B82B}"/>
              </a:ext>
            </a:extLst>
          </p:cNvPr>
          <p:cNvSpPr/>
          <p:nvPr/>
        </p:nvSpPr>
        <p:spPr>
          <a:xfrm>
            <a:off x="2574460" y="310378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xmlns="" id="{9B3446E4-CFEC-425D-A738-364AEAE44ACE}"/>
              </a:ext>
            </a:extLst>
          </p:cNvPr>
          <p:cNvSpPr/>
          <p:nvPr/>
        </p:nvSpPr>
        <p:spPr>
          <a:xfrm>
            <a:off x="3251934" y="4750352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xmlns="" id="{E7081CB4-D488-48DC-B746-AD31B131333A}"/>
              </a:ext>
            </a:extLst>
          </p:cNvPr>
          <p:cNvSpPr/>
          <p:nvPr/>
        </p:nvSpPr>
        <p:spPr>
          <a:xfrm>
            <a:off x="3017260" y="3914916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xmlns="" id="{ED92C57C-2EC1-4BA1-BD5A-FB1C12C16A8C}"/>
              </a:ext>
            </a:extLst>
          </p:cNvPr>
          <p:cNvCxnSpPr>
            <a:endCxn id="311" idx="0"/>
          </p:cNvCxnSpPr>
          <p:nvPr/>
        </p:nvCxnSpPr>
        <p:spPr>
          <a:xfrm>
            <a:off x="4538391" y="2702444"/>
            <a:ext cx="1" cy="46743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xmlns="" id="{C8B7350E-F49F-4019-847D-33AECCC83AFE}"/>
              </a:ext>
            </a:extLst>
          </p:cNvPr>
          <p:cNvCxnSpPr>
            <a:cxnSpLocks/>
            <a:endCxn id="271" idx="0"/>
          </p:cNvCxnSpPr>
          <p:nvPr/>
        </p:nvCxnSpPr>
        <p:spPr>
          <a:xfrm flipH="1">
            <a:off x="4538391" y="4950480"/>
            <a:ext cx="1" cy="59411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타원 364">
            <a:extLst>
              <a:ext uri="{FF2B5EF4-FFF2-40B4-BE49-F238E27FC236}">
                <a16:creationId xmlns:a16="http://schemas.microsoft.com/office/drawing/2014/main" xmlns="" id="{AF41810B-42AC-4D9F-B903-745EA745023F}"/>
              </a:ext>
            </a:extLst>
          </p:cNvPr>
          <p:cNvSpPr/>
          <p:nvPr/>
        </p:nvSpPr>
        <p:spPr>
          <a:xfrm>
            <a:off x="4489791" y="2943639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xmlns="" id="{BDF43685-729B-4490-A1F8-BB9428E054A4}"/>
              </a:ext>
            </a:extLst>
          </p:cNvPr>
          <p:cNvSpPr/>
          <p:nvPr/>
        </p:nvSpPr>
        <p:spPr>
          <a:xfrm>
            <a:off x="4489791" y="5319408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7" name="직선 화살표 연결선 366">
            <a:extLst>
              <a:ext uri="{FF2B5EF4-FFF2-40B4-BE49-F238E27FC236}">
                <a16:creationId xmlns:a16="http://schemas.microsoft.com/office/drawing/2014/main" xmlns="" id="{3319D170-692C-43EF-85A0-D43668A0DEC8}"/>
              </a:ext>
            </a:extLst>
          </p:cNvPr>
          <p:cNvCxnSpPr/>
          <p:nvPr/>
        </p:nvCxnSpPr>
        <p:spPr>
          <a:xfrm>
            <a:off x="5618391" y="2429505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xmlns="" id="{CC793367-7E85-49F1-99AE-8B26EEBB4A46}"/>
              </a:ext>
            </a:extLst>
          </p:cNvPr>
          <p:cNvCxnSpPr>
            <a:cxnSpLocks/>
          </p:cNvCxnSpPr>
          <p:nvPr/>
        </p:nvCxnSpPr>
        <p:spPr>
          <a:xfrm flipH="1">
            <a:off x="5618391" y="3477173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타원 368">
            <a:extLst>
              <a:ext uri="{FF2B5EF4-FFF2-40B4-BE49-F238E27FC236}">
                <a16:creationId xmlns:a16="http://schemas.microsoft.com/office/drawing/2014/main" xmlns="" id="{B176294B-D40D-45D6-BD49-A9CE689265A8}"/>
              </a:ext>
            </a:extLst>
          </p:cNvPr>
          <p:cNvSpPr/>
          <p:nvPr/>
        </p:nvSpPr>
        <p:spPr>
          <a:xfrm>
            <a:off x="6061192" y="2377305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xmlns="" id="{09561254-02CC-4D91-B242-871529B451ED}"/>
              </a:ext>
            </a:extLst>
          </p:cNvPr>
          <p:cNvSpPr/>
          <p:nvPr/>
        </p:nvSpPr>
        <p:spPr>
          <a:xfrm>
            <a:off x="5734590" y="3421798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71" name="직선 연결선 370">
            <a:extLst>
              <a:ext uri="{FF2B5EF4-FFF2-40B4-BE49-F238E27FC236}">
                <a16:creationId xmlns:a16="http://schemas.microsoft.com/office/drawing/2014/main" xmlns="" id="{CFF01D89-C4DB-465D-807B-F16564600122}"/>
              </a:ext>
            </a:extLst>
          </p:cNvPr>
          <p:cNvCxnSpPr/>
          <p:nvPr/>
        </p:nvCxnSpPr>
        <p:spPr>
          <a:xfrm>
            <a:off x="1739128" y="32598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직선 연결선 371">
            <a:extLst>
              <a:ext uri="{FF2B5EF4-FFF2-40B4-BE49-F238E27FC236}">
                <a16:creationId xmlns:a16="http://schemas.microsoft.com/office/drawing/2014/main" xmlns="" id="{B64FD173-A9A5-4D2B-88A1-B5743AF590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2445928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>
            <a:extLst>
              <a:ext uri="{FF2B5EF4-FFF2-40B4-BE49-F238E27FC236}">
                <a16:creationId xmlns:a16="http://schemas.microsoft.com/office/drawing/2014/main" xmlns="" id="{AB36E3B0-323C-47B4-8898-64BCBC2B46EA}"/>
              </a:ext>
            </a:extLst>
          </p:cNvPr>
          <p:cNvCxnSpPr/>
          <p:nvPr/>
        </p:nvCxnSpPr>
        <p:spPr>
          <a:xfrm>
            <a:off x="2613638" y="5502569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>
            <a:extLst>
              <a:ext uri="{FF2B5EF4-FFF2-40B4-BE49-F238E27FC236}">
                <a16:creationId xmlns:a16="http://schemas.microsoft.com/office/drawing/2014/main" xmlns="" id="{1D16CFFD-8C4A-494F-9CAF-8578F43C89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396531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>
            <a:extLst>
              <a:ext uri="{FF2B5EF4-FFF2-40B4-BE49-F238E27FC236}">
                <a16:creationId xmlns:a16="http://schemas.microsoft.com/office/drawing/2014/main" xmlns="" id="{71958605-8B66-40C8-ABA4-9D10F7AFEDDB}"/>
              </a:ext>
            </a:extLst>
          </p:cNvPr>
          <p:cNvCxnSpPr/>
          <p:nvPr/>
        </p:nvCxnSpPr>
        <p:spPr>
          <a:xfrm>
            <a:off x="4489791" y="274552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>
            <a:extLst>
              <a:ext uri="{FF2B5EF4-FFF2-40B4-BE49-F238E27FC236}">
                <a16:creationId xmlns:a16="http://schemas.microsoft.com/office/drawing/2014/main" xmlns="" id="{1637C29E-E5BF-4163-B229-C033200B5A17}"/>
              </a:ext>
            </a:extLst>
          </p:cNvPr>
          <p:cNvCxnSpPr/>
          <p:nvPr/>
        </p:nvCxnSpPr>
        <p:spPr>
          <a:xfrm>
            <a:off x="4489791" y="50124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>
            <a:extLst>
              <a:ext uri="{FF2B5EF4-FFF2-40B4-BE49-F238E27FC236}">
                <a16:creationId xmlns:a16="http://schemas.microsoft.com/office/drawing/2014/main" xmlns="" id="{555A2A06-5FDA-4A38-AB23-0828943462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33822" y="24259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>
            <a:extLst>
              <a:ext uri="{FF2B5EF4-FFF2-40B4-BE49-F238E27FC236}">
                <a16:creationId xmlns:a16="http://schemas.microsoft.com/office/drawing/2014/main" xmlns="" id="{9F5AAE86-4B56-4282-B80D-F8592D88983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1510" y="347760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직사각형 378">
            <a:extLst>
              <a:ext uri="{FF2B5EF4-FFF2-40B4-BE49-F238E27FC236}">
                <a16:creationId xmlns:a16="http://schemas.microsoft.com/office/drawing/2014/main" xmlns="" id="{F76AF023-A87B-45A8-A1A5-43D9B22597AC}"/>
              </a:ext>
            </a:extLst>
          </p:cNvPr>
          <p:cNvSpPr/>
          <p:nvPr/>
        </p:nvSpPr>
        <p:spPr>
          <a:xfrm>
            <a:off x="69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ko-KR" altLang="en-US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코드설명</a:t>
            </a: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xmlns="" id="{7DAFDDEF-EAF5-44AA-A188-A21B7C46F32B}"/>
              </a:ext>
            </a:extLst>
          </p:cNvPr>
          <p:cNvSpPr/>
          <p:nvPr/>
        </p:nvSpPr>
        <p:spPr>
          <a:xfrm>
            <a:off x="177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3575456" y="4012545"/>
            <a:ext cx="457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xmlns="" id="{618ADAA8-45D4-4B41-B6D5-5BECFE31B51E}"/>
              </a:ext>
            </a:extLst>
          </p:cNvPr>
          <p:cNvSpPr txBox="1"/>
          <p:nvPr/>
        </p:nvSpPr>
        <p:spPr>
          <a:xfrm>
            <a:off x="7172243" y="5506946"/>
            <a:ext cx="1258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itchFamily="50" charset="-127"/>
                <a:ea typeface="나눔스퀘어 Bold" pitchFamily="50" charset="-127"/>
              </a:rPr>
              <a:t>식별 관계</a:t>
            </a:r>
            <a:endParaRPr lang="en-US" altLang="ko-KR" sz="1500" dirty="0"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5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500" dirty="0" err="1">
                <a:latin typeface="나눔스퀘어" pitchFamily="50" charset="-127"/>
                <a:ea typeface="나눔스퀘어 Bold" pitchFamily="50" charset="-127"/>
              </a:rPr>
              <a:t>비식별</a:t>
            </a:r>
            <a:r>
              <a:rPr lang="ko-KR" altLang="en-US" sz="1500" dirty="0">
                <a:latin typeface="나눔스퀘어" pitchFamily="50" charset="-127"/>
                <a:ea typeface="나눔스퀘어 Bold" pitchFamily="50" charset="-127"/>
              </a:rPr>
              <a:t> 관계</a:t>
            </a: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xmlns="" id="{16E9A231-152F-4C9F-B24A-2C53C68D7AA5}"/>
              </a:ext>
            </a:extLst>
          </p:cNvPr>
          <p:cNvSpPr/>
          <p:nvPr/>
        </p:nvSpPr>
        <p:spPr>
          <a:xfrm>
            <a:off x="6771269" y="5294586"/>
            <a:ext cx="1665001" cy="11582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xmlns="" id="{29257B5C-1054-43AB-A26E-E6EC7C4CB59E}"/>
              </a:ext>
            </a:extLst>
          </p:cNvPr>
          <p:cNvCxnSpPr>
            <a:cxnSpLocks/>
          </p:cNvCxnSpPr>
          <p:nvPr/>
        </p:nvCxnSpPr>
        <p:spPr>
          <a:xfrm flipV="1">
            <a:off x="7026699" y="5970585"/>
            <a:ext cx="0" cy="253776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xmlns="" id="{EC95967E-6C0D-4C55-B8E4-E460D044E15E}"/>
              </a:ext>
            </a:extLst>
          </p:cNvPr>
          <p:cNvCxnSpPr>
            <a:cxnSpLocks/>
          </p:cNvCxnSpPr>
          <p:nvPr/>
        </p:nvCxnSpPr>
        <p:spPr>
          <a:xfrm flipV="1">
            <a:off x="7026699" y="5506946"/>
            <a:ext cx="0" cy="25377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02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30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02 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26A02CC7-A599-48C9-B646-4A88F814E539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C0A2F47-C9F5-48F2-BC95-C312715083A5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18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041323AA-8B2D-4B17-BFC9-8087C09D57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xmlns="" id="{FA0F0075-6791-490E-B99B-AB1C0A2EBCA0}"/>
              </a:ext>
            </a:extLst>
          </p:cNvPr>
          <p:cNvSpPr txBox="1"/>
          <p:nvPr/>
        </p:nvSpPr>
        <p:spPr>
          <a:xfrm>
            <a:off x="4981304" y="287866"/>
            <a:ext cx="3874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06 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이슈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리스크 파트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물리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xmlns="" id="{07401B52-2014-42D5-AAF5-4B4605264C99}"/>
              </a:ext>
            </a:extLst>
          </p:cNvPr>
          <p:cNvSpPr/>
          <p:nvPr/>
        </p:nvSpPr>
        <p:spPr>
          <a:xfrm>
            <a:off x="3458392" y="921838"/>
            <a:ext cx="216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EMP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xmlns="" id="{77571E63-9A20-4664-99A8-74D1855983A3}"/>
              </a:ext>
            </a:extLst>
          </p:cNvPr>
          <p:cNvSpPr/>
          <p:nvPr/>
        </p:nvSpPr>
        <p:spPr>
          <a:xfrm>
            <a:off x="3458392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EMPNO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xmlns="" id="{3DE3AB33-D059-4CEC-9963-840CC6550C2D}"/>
              </a:ext>
            </a:extLst>
          </p:cNvPr>
          <p:cNvSpPr/>
          <p:nvPr/>
        </p:nvSpPr>
        <p:spPr>
          <a:xfrm>
            <a:off x="4538392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xmlns="" id="{A1C826C5-D73E-4F5E-9788-AE94E13E66FB}"/>
              </a:ext>
            </a:extLst>
          </p:cNvPr>
          <p:cNvSpPr/>
          <p:nvPr/>
        </p:nvSpPr>
        <p:spPr>
          <a:xfrm>
            <a:off x="345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DEPTNO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xmlns="" id="{709F7C80-CCA5-4797-AE08-6980970DC6F6}"/>
              </a:ext>
            </a:extLst>
          </p:cNvPr>
          <p:cNvSpPr/>
          <p:nvPr/>
        </p:nvSpPr>
        <p:spPr>
          <a:xfrm>
            <a:off x="4538392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xmlns="" id="{57B76167-59E0-40CB-B1B1-D1629753A97E}"/>
              </a:ext>
            </a:extLst>
          </p:cNvPr>
          <p:cNvSpPr/>
          <p:nvPr/>
        </p:nvSpPr>
        <p:spPr>
          <a:xfrm>
            <a:off x="3458392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RANKNO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xmlns="" id="{1940B102-5789-4E8A-B6F9-EA37471342EA}"/>
              </a:ext>
            </a:extLst>
          </p:cNvPr>
          <p:cNvSpPr/>
          <p:nvPr/>
        </p:nvSpPr>
        <p:spPr>
          <a:xfrm>
            <a:off x="453839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xmlns="" id="{042868DC-7AB0-4724-942F-1E69F7B0D83B}"/>
              </a:ext>
            </a:extLst>
          </p:cNvPr>
          <p:cNvSpPr/>
          <p:nvPr/>
        </p:nvSpPr>
        <p:spPr>
          <a:xfrm>
            <a:off x="345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AUTHNO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xmlns="" id="{6985A088-2582-411C-AA6B-FC1E8A493803}"/>
              </a:ext>
            </a:extLst>
          </p:cNvPr>
          <p:cNvSpPr/>
          <p:nvPr/>
        </p:nvSpPr>
        <p:spPr>
          <a:xfrm>
            <a:off x="4538392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xmlns="" id="{1A9EDE14-EC7B-4F5B-90FE-AF49DA308E6A}"/>
              </a:ext>
            </a:extLst>
          </p:cNvPr>
          <p:cNvSpPr/>
          <p:nvPr/>
        </p:nvSpPr>
        <p:spPr>
          <a:xfrm>
            <a:off x="3458393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PASS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xmlns="" id="{F384ACB9-C8E4-495D-8D3A-A9005777DC0C}"/>
              </a:ext>
            </a:extLst>
          </p:cNvPr>
          <p:cNvSpPr/>
          <p:nvPr/>
        </p:nvSpPr>
        <p:spPr>
          <a:xfrm>
            <a:off x="4538392" y="180863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xmlns="" id="{EE7DDCEB-34AD-4D81-B6C4-CEBDD2E699CB}"/>
              </a:ext>
            </a:extLst>
          </p:cNvPr>
          <p:cNvSpPr/>
          <p:nvPr/>
        </p:nvSpPr>
        <p:spPr>
          <a:xfrm>
            <a:off x="345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NAME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xmlns="" id="{2A8F6672-8E35-472A-9131-86CF170D4F08}"/>
              </a:ext>
            </a:extLst>
          </p:cNvPr>
          <p:cNvSpPr/>
          <p:nvPr/>
        </p:nvSpPr>
        <p:spPr>
          <a:xfrm>
            <a:off x="4538392" y="198981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xmlns="" id="{12B0D969-5B68-40F6-BA69-B019E793930E}"/>
              </a:ext>
            </a:extLst>
          </p:cNvPr>
          <p:cNvSpPr/>
          <p:nvPr/>
        </p:nvSpPr>
        <p:spPr>
          <a:xfrm>
            <a:off x="3458393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EMAIL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035CFDF5-707B-4C2A-B9D9-6022FD0A8FFF}"/>
              </a:ext>
            </a:extLst>
          </p:cNvPr>
          <p:cNvSpPr/>
          <p:nvPr/>
        </p:nvSpPr>
        <p:spPr>
          <a:xfrm>
            <a:off x="4538392" y="21703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xmlns="" id="{D821A93B-E303-4843-82B2-947DF7065EA7}"/>
              </a:ext>
            </a:extLst>
          </p:cNvPr>
          <p:cNvSpPr/>
          <p:nvPr/>
        </p:nvSpPr>
        <p:spPr>
          <a:xfrm>
            <a:off x="345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HIREDATE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xmlns="" id="{13BB97C7-E810-4E1E-B1C4-BE5F71A96FF2}"/>
              </a:ext>
            </a:extLst>
          </p:cNvPr>
          <p:cNvSpPr/>
          <p:nvPr/>
        </p:nvSpPr>
        <p:spPr>
          <a:xfrm>
            <a:off x="4538392" y="234903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xmlns="" id="{82B20859-4284-4D31-8773-66E089987AF7}"/>
              </a:ext>
            </a:extLst>
          </p:cNvPr>
          <p:cNvSpPr/>
          <p:nvPr/>
        </p:nvSpPr>
        <p:spPr>
          <a:xfrm>
            <a:off x="3458393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PROFILE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xmlns="" id="{CD3A84D9-EBA2-469A-BC85-0C122AF32AC4}"/>
              </a:ext>
            </a:extLst>
          </p:cNvPr>
          <p:cNvSpPr/>
          <p:nvPr/>
        </p:nvSpPr>
        <p:spPr>
          <a:xfrm>
            <a:off x="453839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xmlns="" id="{1ED6609A-B326-4E57-A634-4695F82954D7}"/>
              </a:ext>
            </a:extLst>
          </p:cNvPr>
          <p:cNvSpPr/>
          <p:nvPr/>
        </p:nvSpPr>
        <p:spPr>
          <a:xfrm>
            <a:off x="692738" y="921838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MEASUREFILE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xmlns="" id="{9184E87C-4AAE-4011-93DA-419369EF25BB}"/>
              </a:ext>
            </a:extLst>
          </p:cNvPr>
          <p:cNvSpPr/>
          <p:nvPr/>
        </p:nvSpPr>
        <p:spPr>
          <a:xfrm>
            <a:off x="692738" y="110002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MEASURENO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xmlns="" id="{A78C7366-F403-4011-B3B9-BFA57BD08CCB}"/>
              </a:ext>
            </a:extLst>
          </p:cNvPr>
          <p:cNvSpPr/>
          <p:nvPr/>
        </p:nvSpPr>
        <p:spPr>
          <a:xfrm>
            <a:off x="1772738" y="110002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xmlns="" id="{28BDFBD3-2E93-437C-A96F-5AFB811A4A74}"/>
              </a:ext>
            </a:extLst>
          </p:cNvPr>
          <p:cNvSpPr/>
          <p:nvPr/>
        </p:nvSpPr>
        <p:spPr>
          <a:xfrm>
            <a:off x="69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xmlns="" id="{8825F402-DFD5-47A4-9D6E-3AB1AD517465}"/>
              </a:ext>
            </a:extLst>
          </p:cNvPr>
          <p:cNvSpPr/>
          <p:nvPr/>
        </p:nvSpPr>
        <p:spPr>
          <a:xfrm>
            <a:off x="1772738" y="1279411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xmlns="" id="{ED9C9F21-B8DA-4948-BEB0-18761D3C05D8}"/>
              </a:ext>
            </a:extLst>
          </p:cNvPr>
          <p:cNvSpPr/>
          <p:nvPr/>
        </p:nvSpPr>
        <p:spPr>
          <a:xfrm>
            <a:off x="692739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xmlns="" id="{6FA3551F-FFA0-4B21-A493-283923F6DC77}"/>
              </a:ext>
            </a:extLst>
          </p:cNvPr>
          <p:cNvSpPr/>
          <p:nvPr/>
        </p:nvSpPr>
        <p:spPr>
          <a:xfrm>
            <a:off x="1772738" y="146156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xmlns="" id="{CBE18C60-F3C7-4854-8696-0D42615A31F6}"/>
              </a:ext>
            </a:extLst>
          </p:cNvPr>
          <p:cNvSpPr/>
          <p:nvPr/>
        </p:nvSpPr>
        <p:spPr>
          <a:xfrm>
            <a:off x="69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xmlns="" id="{9293A15E-84EA-4C8C-ABBA-718B70EE4F1A}"/>
              </a:ext>
            </a:extLst>
          </p:cNvPr>
          <p:cNvSpPr/>
          <p:nvPr/>
        </p:nvSpPr>
        <p:spPr>
          <a:xfrm>
            <a:off x="1772738" y="164077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xmlns="" id="{12932533-4B96-43A9-8BE1-464A0F3698B1}"/>
              </a:ext>
            </a:extLst>
          </p:cNvPr>
          <p:cNvSpPr/>
          <p:nvPr/>
        </p:nvSpPr>
        <p:spPr>
          <a:xfrm>
            <a:off x="707728" y="3315441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MEASURE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xmlns="" id="{C0171FE5-163C-4A7F-B9A9-5019BCF79803}"/>
              </a:ext>
            </a:extLst>
          </p:cNvPr>
          <p:cNvSpPr/>
          <p:nvPr/>
        </p:nvSpPr>
        <p:spPr>
          <a:xfrm>
            <a:off x="707728" y="349759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MEASURENO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xmlns="" id="{AD55547A-623D-414C-B0DA-220FCBCA0362}"/>
              </a:ext>
            </a:extLst>
          </p:cNvPr>
          <p:cNvSpPr/>
          <p:nvPr/>
        </p:nvSpPr>
        <p:spPr>
          <a:xfrm>
            <a:off x="1787728" y="34975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xmlns="" id="{A2A76C3C-F287-463D-A8DC-A727BA5470DE}"/>
              </a:ext>
            </a:extLst>
          </p:cNvPr>
          <p:cNvSpPr/>
          <p:nvPr/>
        </p:nvSpPr>
        <p:spPr>
          <a:xfrm>
            <a:off x="70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ISSUENO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xmlns="" id="{FA8F2EB5-57A4-4BDA-8511-AB310787D4F7}"/>
              </a:ext>
            </a:extLst>
          </p:cNvPr>
          <p:cNvSpPr/>
          <p:nvPr/>
        </p:nvSpPr>
        <p:spPr>
          <a:xfrm>
            <a:off x="1787728" y="367618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xmlns="" id="{75EAF74C-FF23-4A22-B32F-DADBADE049E4}"/>
              </a:ext>
            </a:extLst>
          </p:cNvPr>
          <p:cNvSpPr/>
          <p:nvPr/>
        </p:nvSpPr>
        <p:spPr>
          <a:xfrm>
            <a:off x="707729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EMPNO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xmlns="" id="{3C00D1D2-95EF-4E53-AF6B-32666E80E3F3}"/>
              </a:ext>
            </a:extLst>
          </p:cNvPr>
          <p:cNvSpPr/>
          <p:nvPr/>
        </p:nvSpPr>
        <p:spPr>
          <a:xfrm>
            <a:off x="1787728" y="38567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xmlns="" id="{BC110D6B-6989-4B83-A8DA-D80404F2F5FE}"/>
              </a:ext>
            </a:extLst>
          </p:cNvPr>
          <p:cNvSpPr/>
          <p:nvPr/>
        </p:nvSpPr>
        <p:spPr>
          <a:xfrm>
            <a:off x="70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xmlns="" id="{51793753-DD0B-4242-8F74-CDE4C8AD7032}"/>
              </a:ext>
            </a:extLst>
          </p:cNvPr>
          <p:cNvSpPr/>
          <p:nvPr/>
        </p:nvSpPr>
        <p:spPr>
          <a:xfrm>
            <a:off x="1787728" y="403754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xmlns="" id="{9BBF497A-925E-4C9F-AB63-C2F0071D2906}"/>
              </a:ext>
            </a:extLst>
          </p:cNvPr>
          <p:cNvSpPr/>
          <p:nvPr/>
        </p:nvSpPr>
        <p:spPr>
          <a:xfrm>
            <a:off x="707729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MEASUREDATE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xmlns="" id="{3C540748-5BF0-4592-87F7-201E5A79D30D}"/>
              </a:ext>
            </a:extLst>
          </p:cNvPr>
          <p:cNvSpPr/>
          <p:nvPr/>
        </p:nvSpPr>
        <p:spPr>
          <a:xfrm>
            <a:off x="1787728" y="42133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xmlns="" id="{FB23AB61-0A5D-4B1A-ACD5-7A31E01DFED7}"/>
              </a:ext>
            </a:extLst>
          </p:cNvPr>
          <p:cNvSpPr/>
          <p:nvPr/>
        </p:nvSpPr>
        <p:spPr>
          <a:xfrm>
            <a:off x="70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xmlns="" id="{26D5B00C-D59B-4468-B6A7-A5DCB62DDF2B}"/>
              </a:ext>
            </a:extLst>
          </p:cNvPr>
          <p:cNvSpPr/>
          <p:nvPr/>
        </p:nvSpPr>
        <p:spPr>
          <a:xfrm>
            <a:off x="1787728" y="43921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49A85883-429A-4852-A214-898CBAE5884C}"/>
              </a:ext>
            </a:extLst>
          </p:cNvPr>
          <p:cNvSpPr/>
          <p:nvPr/>
        </p:nvSpPr>
        <p:spPr>
          <a:xfrm>
            <a:off x="707729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xmlns="" id="{C2C78CF5-C03A-43C3-AE47-F23D70191AE2}"/>
              </a:ext>
            </a:extLst>
          </p:cNvPr>
          <p:cNvSpPr/>
          <p:nvPr/>
        </p:nvSpPr>
        <p:spPr>
          <a:xfrm>
            <a:off x="1787728" y="457035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xmlns="" id="{106AD2DE-8D79-48CD-BA03-E75599E58D5B}"/>
              </a:ext>
            </a:extLst>
          </p:cNvPr>
          <p:cNvSpPr txBox="1"/>
          <p:nvPr/>
        </p:nvSpPr>
        <p:spPr>
          <a:xfrm>
            <a:off x="3561803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26421AEF-DEE1-4AD4-9156-6DDFF2E8716D}"/>
              </a:ext>
            </a:extLst>
          </p:cNvPr>
          <p:cNvSpPr txBox="1"/>
          <p:nvPr/>
        </p:nvSpPr>
        <p:spPr>
          <a:xfrm>
            <a:off x="805358" y="365385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xmlns="" id="{138D3518-69E8-44CA-BE93-8AA8D063687B}"/>
              </a:ext>
            </a:extLst>
          </p:cNvPr>
          <p:cNvSpPr txBox="1"/>
          <p:nvPr/>
        </p:nvSpPr>
        <p:spPr>
          <a:xfrm>
            <a:off x="805358" y="3833136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xmlns="" id="{4EF1CD26-43AF-482B-AF8E-AE66FFE5C8FC}"/>
              </a:ext>
            </a:extLst>
          </p:cNvPr>
          <p:cNvSpPr/>
          <p:nvPr/>
        </p:nvSpPr>
        <p:spPr>
          <a:xfrm>
            <a:off x="3458392" y="5549702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ISSUEFILE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xmlns="" id="{55E105A2-E4EA-4AE1-9409-1E24E636B18D}"/>
              </a:ext>
            </a:extLst>
          </p:cNvPr>
          <p:cNvSpPr/>
          <p:nvPr/>
        </p:nvSpPr>
        <p:spPr>
          <a:xfrm>
            <a:off x="3458392" y="573026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</a:t>
            </a:r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ISSUENO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xmlns="" id="{66630A90-E6E7-48E4-8B0D-2C1502170F1D}"/>
              </a:ext>
            </a:extLst>
          </p:cNvPr>
          <p:cNvSpPr/>
          <p:nvPr/>
        </p:nvSpPr>
        <p:spPr>
          <a:xfrm>
            <a:off x="4538392" y="573025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xmlns="" id="{56387955-6C22-4918-8333-71F21A5897DE}"/>
              </a:ext>
            </a:extLst>
          </p:cNvPr>
          <p:cNvSpPr/>
          <p:nvPr/>
        </p:nvSpPr>
        <p:spPr>
          <a:xfrm>
            <a:off x="3458392" y="591123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FNAME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xmlns="" id="{DF0222BA-9B1D-448C-B52D-251A3261DD08}"/>
              </a:ext>
            </a:extLst>
          </p:cNvPr>
          <p:cNvSpPr/>
          <p:nvPr/>
        </p:nvSpPr>
        <p:spPr>
          <a:xfrm>
            <a:off x="4538392" y="591123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xmlns="" id="{ADBF9224-545A-4ACD-AFD2-ED34C3FBCD09}"/>
              </a:ext>
            </a:extLst>
          </p:cNvPr>
          <p:cNvSpPr/>
          <p:nvPr/>
        </p:nvSpPr>
        <p:spPr>
          <a:xfrm>
            <a:off x="3458393" y="60917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xmlns="" id="{A18CCD2C-E39B-454F-8359-EFC7B65C3F8E}"/>
              </a:ext>
            </a:extLst>
          </p:cNvPr>
          <p:cNvSpPr/>
          <p:nvPr/>
        </p:nvSpPr>
        <p:spPr>
          <a:xfrm>
            <a:off x="4538392" y="609179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xmlns="" id="{FE7814D1-99E2-46C9-998E-C7FC52BBE931}"/>
              </a:ext>
            </a:extLst>
          </p:cNvPr>
          <p:cNvSpPr/>
          <p:nvPr/>
        </p:nvSpPr>
        <p:spPr>
          <a:xfrm>
            <a:off x="3458392" y="627258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UPTDATE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F58FBE96-4B40-422A-B363-1CC3A6E5D00C}"/>
              </a:ext>
            </a:extLst>
          </p:cNvPr>
          <p:cNvSpPr/>
          <p:nvPr/>
        </p:nvSpPr>
        <p:spPr>
          <a:xfrm>
            <a:off x="4538392" y="627258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97CBAA1F-1C07-430A-A985-F6B2B74F7F30}"/>
              </a:ext>
            </a:extLst>
          </p:cNvPr>
          <p:cNvSpPr txBox="1"/>
          <p:nvPr/>
        </p:nvSpPr>
        <p:spPr>
          <a:xfrm>
            <a:off x="3560887" y="569315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xmlns="" id="{F32A8F50-FF4E-4326-84B3-FEF12A145362}"/>
              </a:ext>
            </a:extLst>
          </p:cNvPr>
          <p:cNvSpPr/>
          <p:nvPr/>
        </p:nvSpPr>
        <p:spPr>
          <a:xfrm>
            <a:off x="6276271" y="921838"/>
            <a:ext cx="216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TASK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xmlns="" id="{49685811-8F5A-42F0-B3C1-347CE0116C4A}"/>
              </a:ext>
            </a:extLst>
          </p:cNvPr>
          <p:cNvSpPr/>
          <p:nvPr/>
        </p:nvSpPr>
        <p:spPr>
          <a:xfrm>
            <a:off x="6276271" y="110383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TASKNO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xmlns="" id="{A153451D-4679-4E10-9244-C5B46C563841}"/>
              </a:ext>
            </a:extLst>
          </p:cNvPr>
          <p:cNvSpPr/>
          <p:nvPr/>
        </p:nvSpPr>
        <p:spPr>
          <a:xfrm>
            <a:off x="7356271" y="110383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xmlns="" id="{D4FBA209-8D58-4D7E-A67A-3B21ABDB5AC5}"/>
              </a:ext>
            </a:extLst>
          </p:cNvPr>
          <p:cNvSpPr/>
          <p:nvPr/>
        </p:nvSpPr>
        <p:spPr>
          <a:xfrm>
            <a:off x="627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PROJECTNO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xmlns="" id="{7B958C85-E45B-4DD2-86CB-3AEF1B3CB2D5}"/>
              </a:ext>
            </a:extLst>
          </p:cNvPr>
          <p:cNvSpPr/>
          <p:nvPr/>
        </p:nvSpPr>
        <p:spPr>
          <a:xfrm>
            <a:off x="7356271" y="1273854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xmlns="" id="{3B6B560D-DC93-46C3-925F-71806673F573}"/>
              </a:ext>
            </a:extLst>
          </p:cNvPr>
          <p:cNvSpPr/>
          <p:nvPr/>
        </p:nvSpPr>
        <p:spPr>
          <a:xfrm>
            <a:off x="6276271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EMPNO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xmlns="" id="{67C50839-E0FF-4CDC-B1EE-635EDB9DFDB6}"/>
              </a:ext>
            </a:extLst>
          </p:cNvPr>
          <p:cNvSpPr/>
          <p:nvPr/>
        </p:nvSpPr>
        <p:spPr>
          <a:xfrm>
            <a:off x="7356270" y="1446318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xmlns="" id="{983B7323-D041-4A2D-BE1B-5F3BA3BFE7AE}"/>
              </a:ext>
            </a:extLst>
          </p:cNvPr>
          <p:cNvSpPr/>
          <p:nvPr/>
        </p:nvSpPr>
        <p:spPr>
          <a:xfrm>
            <a:off x="627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REFNO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xmlns="" id="{B2A4F1BA-41F5-43D4-9B3A-DCA014D432AE}"/>
              </a:ext>
            </a:extLst>
          </p:cNvPr>
          <p:cNvSpPr/>
          <p:nvPr/>
        </p:nvSpPr>
        <p:spPr>
          <a:xfrm>
            <a:off x="7356271" y="1628069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xmlns="" id="{4FE27CD8-03FC-466D-938C-A85C16002264}"/>
              </a:ext>
            </a:extLst>
          </p:cNvPr>
          <p:cNvSpPr/>
          <p:nvPr/>
        </p:nvSpPr>
        <p:spPr>
          <a:xfrm>
            <a:off x="6276272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xmlns="" id="{63BF2AB7-4B15-488C-9403-460F215D3930}"/>
              </a:ext>
            </a:extLst>
          </p:cNvPr>
          <p:cNvSpPr/>
          <p:nvPr/>
        </p:nvSpPr>
        <p:spPr>
          <a:xfrm>
            <a:off x="7356271" y="180545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xmlns="" id="{4FD38252-94EE-4650-836E-F72648B042D7}"/>
              </a:ext>
            </a:extLst>
          </p:cNvPr>
          <p:cNvSpPr/>
          <p:nvPr/>
        </p:nvSpPr>
        <p:spPr>
          <a:xfrm>
            <a:off x="627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xmlns="" id="{7168232A-FB07-4764-B0D8-8E6AD7546E4E}"/>
              </a:ext>
            </a:extLst>
          </p:cNvPr>
          <p:cNvSpPr/>
          <p:nvPr/>
        </p:nvSpPr>
        <p:spPr>
          <a:xfrm>
            <a:off x="7356271" y="1983462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xmlns="" id="{F381EAD6-75B2-4848-B3A8-F2B7E0FDA46E}"/>
              </a:ext>
            </a:extLst>
          </p:cNvPr>
          <p:cNvSpPr/>
          <p:nvPr/>
        </p:nvSpPr>
        <p:spPr>
          <a:xfrm>
            <a:off x="6276272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ASSIGNDATE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xmlns="" id="{2CACB389-A428-4A66-88DD-291B474CB762}"/>
              </a:ext>
            </a:extLst>
          </p:cNvPr>
          <p:cNvSpPr/>
          <p:nvPr/>
        </p:nvSpPr>
        <p:spPr>
          <a:xfrm>
            <a:off x="7356271" y="2160849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xmlns="" id="{1E9F9E1E-E5CF-48D3-8E33-CD279236BEF2}"/>
              </a:ext>
            </a:extLst>
          </p:cNvPr>
          <p:cNvSpPr/>
          <p:nvPr/>
        </p:nvSpPr>
        <p:spPr>
          <a:xfrm>
            <a:off x="627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P_STARTDATE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xmlns="" id="{88AD569F-9708-4397-828C-D46B77D8F1A3}"/>
              </a:ext>
            </a:extLst>
          </p:cNvPr>
          <p:cNvSpPr/>
          <p:nvPr/>
        </p:nvSpPr>
        <p:spPr>
          <a:xfrm>
            <a:off x="7356271" y="23395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xmlns="" id="{68C4E3C3-EAAD-4EC8-9AD0-F9D2E1FE395B}"/>
              </a:ext>
            </a:extLst>
          </p:cNvPr>
          <p:cNvSpPr/>
          <p:nvPr/>
        </p:nvSpPr>
        <p:spPr>
          <a:xfrm>
            <a:off x="6276272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P_ENDDATE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xmlns="" id="{FE72AC1A-5B2F-4465-BAD5-F0553CF11FDB}"/>
              </a:ext>
            </a:extLst>
          </p:cNvPr>
          <p:cNvSpPr/>
          <p:nvPr/>
        </p:nvSpPr>
        <p:spPr>
          <a:xfrm>
            <a:off x="7356271" y="252244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xmlns="" id="{FB9942AA-E38D-4B7A-8CA5-EAA0C3C74334}"/>
              </a:ext>
            </a:extLst>
          </p:cNvPr>
          <p:cNvSpPr/>
          <p:nvPr/>
        </p:nvSpPr>
        <p:spPr>
          <a:xfrm>
            <a:off x="627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T_STARTDATE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xmlns="" id="{6DB1B551-ECC7-4A99-A6D1-867ADE0B2876}"/>
              </a:ext>
            </a:extLst>
          </p:cNvPr>
          <p:cNvSpPr/>
          <p:nvPr/>
        </p:nvSpPr>
        <p:spPr>
          <a:xfrm>
            <a:off x="7356271" y="270334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xmlns="" id="{2FA33759-DADA-489C-899C-AA07FB998AA6}"/>
              </a:ext>
            </a:extLst>
          </p:cNvPr>
          <p:cNvSpPr txBox="1"/>
          <p:nvPr/>
        </p:nvSpPr>
        <p:spPr>
          <a:xfrm>
            <a:off x="6378767" y="12367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xmlns="" id="{2C68EC57-8556-4EA4-B7E9-7CB4F117E306}"/>
              </a:ext>
            </a:extLst>
          </p:cNvPr>
          <p:cNvSpPr txBox="1"/>
          <p:nvPr/>
        </p:nvSpPr>
        <p:spPr>
          <a:xfrm>
            <a:off x="6378766" y="141504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xmlns="" id="{F81ED3B5-6A6B-480D-A815-7FBAC6F681CD}"/>
              </a:ext>
            </a:extLst>
          </p:cNvPr>
          <p:cNvSpPr/>
          <p:nvPr/>
        </p:nvSpPr>
        <p:spPr>
          <a:xfrm>
            <a:off x="6276272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T_ENDDATE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xmlns="" id="{D9D8FAB5-CD81-40CE-B924-E516758F286A}"/>
              </a:ext>
            </a:extLst>
          </p:cNvPr>
          <p:cNvSpPr/>
          <p:nvPr/>
        </p:nvSpPr>
        <p:spPr>
          <a:xfrm>
            <a:off x="7356271" y="286916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xmlns="" id="{943B1A73-C456-4238-8DEA-5E8E59F70F01}"/>
              </a:ext>
            </a:extLst>
          </p:cNvPr>
          <p:cNvSpPr/>
          <p:nvPr/>
        </p:nvSpPr>
        <p:spPr>
          <a:xfrm>
            <a:off x="627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PROGRESS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xmlns="" id="{58A6B040-8582-4213-B50C-9AA1D5AFCC9B}"/>
              </a:ext>
            </a:extLst>
          </p:cNvPr>
          <p:cNvSpPr/>
          <p:nvPr/>
        </p:nvSpPr>
        <p:spPr>
          <a:xfrm>
            <a:off x="7356271" y="3050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NUMBER(1,0)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xmlns="" id="{8B856649-EABA-4793-83C2-E05B594C29DF}"/>
              </a:ext>
            </a:extLst>
          </p:cNvPr>
          <p:cNvCxnSpPr>
            <a:cxnSpLocks/>
            <a:stCxn id="253" idx="0"/>
          </p:cNvCxnSpPr>
          <p:nvPr/>
        </p:nvCxnSpPr>
        <p:spPr>
          <a:xfrm flipV="1">
            <a:off x="1787728" y="1824487"/>
            <a:ext cx="0" cy="149095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타원 308">
            <a:extLst>
              <a:ext uri="{FF2B5EF4-FFF2-40B4-BE49-F238E27FC236}">
                <a16:creationId xmlns:a16="http://schemas.microsoft.com/office/drawing/2014/main" xmlns="" id="{8E11D487-C2F3-4DD4-81C5-EF6271DA4218}"/>
              </a:ext>
            </a:extLst>
          </p:cNvPr>
          <p:cNvSpPr/>
          <p:nvPr/>
        </p:nvSpPr>
        <p:spPr>
          <a:xfrm>
            <a:off x="1739128" y="195214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xmlns="" id="{1CB613D2-B976-4058-9029-D4D53F6D4B24}"/>
              </a:ext>
            </a:extLst>
          </p:cNvPr>
          <p:cNvSpPr txBox="1"/>
          <p:nvPr/>
        </p:nvSpPr>
        <p:spPr>
          <a:xfrm>
            <a:off x="790368" y="1055644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xmlns="" id="{DD01BFAB-497F-41DF-9BA0-80A0A9F27978}"/>
              </a:ext>
            </a:extLst>
          </p:cNvPr>
          <p:cNvSpPr/>
          <p:nvPr/>
        </p:nvSpPr>
        <p:spPr>
          <a:xfrm>
            <a:off x="3458392" y="3169874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ISSUE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xmlns="" id="{390538FA-E0CC-4FB4-BCF5-E308AA3F6A7E}"/>
              </a:ext>
            </a:extLst>
          </p:cNvPr>
          <p:cNvSpPr/>
          <p:nvPr/>
        </p:nvSpPr>
        <p:spPr>
          <a:xfrm>
            <a:off x="3458392" y="335187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ISSUENO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xmlns="" id="{DC9DE348-4A58-41D9-A3E0-BB5E8D662DA6}"/>
              </a:ext>
            </a:extLst>
          </p:cNvPr>
          <p:cNvSpPr/>
          <p:nvPr/>
        </p:nvSpPr>
        <p:spPr>
          <a:xfrm>
            <a:off x="4538392" y="3351873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xmlns="" id="{C94C7DEB-2710-4EE6-BB1F-BD8F18E43359}"/>
              </a:ext>
            </a:extLst>
          </p:cNvPr>
          <p:cNvSpPr/>
          <p:nvPr/>
        </p:nvSpPr>
        <p:spPr>
          <a:xfrm>
            <a:off x="345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PROJECTNO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xmlns="" id="{223E1325-879F-4DC5-8DC3-1ADA22A076C8}"/>
              </a:ext>
            </a:extLst>
          </p:cNvPr>
          <p:cNvSpPr/>
          <p:nvPr/>
        </p:nvSpPr>
        <p:spPr>
          <a:xfrm>
            <a:off x="4538392" y="352189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xmlns="" id="{11771267-2C30-4D0A-A94F-6676EDDC9429}"/>
              </a:ext>
            </a:extLst>
          </p:cNvPr>
          <p:cNvSpPr/>
          <p:nvPr/>
        </p:nvSpPr>
        <p:spPr>
          <a:xfrm>
            <a:off x="3458392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TASKNO</a:t>
            </a:r>
            <a:endParaRPr lang="ko-KR" altLang="en-US" sz="8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xmlns="" id="{D8F8D098-4518-4330-A2D2-0E700BDB164A}"/>
              </a:ext>
            </a:extLst>
          </p:cNvPr>
          <p:cNvSpPr/>
          <p:nvPr/>
        </p:nvSpPr>
        <p:spPr>
          <a:xfrm>
            <a:off x="4538391" y="3694354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xmlns="" id="{6AE91CE8-D484-4E97-87B8-D9A4DE43F111}"/>
              </a:ext>
            </a:extLst>
          </p:cNvPr>
          <p:cNvSpPr/>
          <p:nvPr/>
        </p:nvSpPr>
        <p:spPr>
          <a:xfrm>
            <a:off x="345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EMPNO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xmlns="" id="{6FC3D71A-B910-4EF1-BFBF-6B4EDB65A505}"/>
              </a:ext>
            </a:extLst>
          </p:cNvPr>
          <p:cNvSpPr/>
          <p:nvPr/>
        </p:nvSpPr>
        <p:spPr>
          <a:xfrm>
            <a:off x="4538392" y="3876105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xmlns="" id="{F0E74AAB-1215-4A29-81E2-D0CAD619AA21}"/>
              </a:ext>
            </a:extLst>
          </p:cNvPr>
          <p:cNvSpPr/>
          <p:nvPr/>
        </p:nvSpPr>
        <p:spPr>
          <a:xfrm>
            <a:off x="3458393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CODENO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xmlns="" id="{2955EA97-972C-4666-B178-AE84E658EE8F}"/>
              </a:ext>
            </a:extLst>
          </p:cNvPr>
          <p:cNvSpPr/>
          <p:nvPr/>
        </p:nvSpPr>
        <p:spPr>
          <a:xfrm>
            <a:off x="4538392" y="405666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xmlns="" id="{CC6B969A-30C5-4684-9FB7-0428CE755AD6}"/>
              </a:ext>
            </a:extLst>
          </p:cNvPr>
          <p:cNvSpPr/>
          <p:nvPr/>
        </p:nvSpPr>
        <p:spPr>
          <a:xfrm>
            <a:off x="345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REGDATE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xmlns="" id="{1A6B9973-7274-4775-8F55-2D0C2DFE42A4}"/>
              </a:ext>
            </a:extLst>
          </p:cNvPr>
          <p:cNvSpPr/>
          <p:nvPr/>
        </p:nvSpPr>
        <p:spPr>
          <a:xfrm>
            <a:off x="4538392" y="4237848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xmlns="" id="{12A19E74-686D-4936-B85C-92AB782B6E81}"/>
              </a:ext>
            </a:extLst>
          </p:cNvPr>
          <p:cNvSpPr/>
          <p:nvPr/>
        </p:nvSpPr>
        <p:spPr>
          <a:xfrm>
            <a:off x="3458393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TITLE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xmlns="" id="{362D5C00-9FB7-450C-8BFB-89D1C69BAD14}"/>
              </a:ext>
            </a:extLst>
          </p:cNvPr>
          <p:cNvSpPr/>
          <p:nvPr/>
        </p:nvSpPr>
        <p:spPr>
          <a:xfrm>
            <a:off x="4538392" y="44184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xmlns="" id="{E58A2449-8C61-428C-8CB6-E6CB9FF8BF8F}"/>
              </a:ext>
            </a:extLst>
          </p:cNvPr>
          <p:cNvSpPr/>
          <p:nvPr/>
        </p:nvSpPr>
        <p:spPr>
          <a:xfrm>
            <a:off x="345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CONTENT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xmlns="" id="{819AA1BB-D56E-4267-850F-AB8510B89009}"/>
              </a:ext>
            </a:extLst>
          </p:cNvPr>
          <p:cNvSpPr/>
          <p:nvPr/>
        </p:nvSpPr>
        <p:spPr>
          <a:xfrm>
            <a:off x="4538392" y="459706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xmlns="" id="{6D82F839-A767-412F-B48A-905BD3E7DAB2}"/>
              </a:ext>
            </a:extLst>
          </p:cNvPr>
          <p:cNvSpPr/>
          <p:nvPr/>
        </p:nvSpPr>
        <p:spPr>
          <a:xfrm>
            <a:off x="3458393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STATE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xmlns="" id="{36C6D51E-4E86-403F-9E0D-D605B8CD766E}"/>
              </a:ext>
            </a:extLst>
          </p:cNvPr>
          <p:cNvSpPr/>
          <p:nvPr/>
        </p:nvSpPr>
        <p:spPr>
          <a:xfrm>
            <a:off x="4538392" y="477048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xmlns="" id="{06E3F75A-9418-4DD2-96B4-2F2859E74D6E}"/>
              </a:ext>
            </a:extLst>
          </p:cNvPr>
          <p:cNvSpPr txBox="1"/>
          <p:nvPr/>
        </p:nvSpPr>
        <p:spPr>
          <a:xfrm>
            <a:off x="3560888" y="3311000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xmlns="" id="{A08B6E4E-AB21-4984-84A9-6A8113E1BBD7}"/>
              </a:ext>
            </a:extLst>
          </p:cNvPr>
          <p:cNvSpPr txBox="1"/>
          <p:nvPr/>
        </p:nvSpPr>
        <p:spPr>
          <a:xfrm>
            <a:off x="3560887" y="3479718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xmlns="" id="{ABAA7E0B-A4CB-4F8A-9A9D-B2505F59BD29}"/>
              </a:ext>
            </a:extLst>
          </p:cNvPr>
          <p:cNvSpPr/>
          <p:nvPr/>
        </p:nvSpPr>
        <p:spPr>
          <a:xfrm>
            <a:off x="692738" y="5558653"/>
            <a:ext cx="2160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나눔스퀘어" pitchFamily="50" charset="-127"/>
                <a:ea typeface="나눔스퀘어 Bold" pitchFamily="50" charset="-127"/>
              </a:rPr>
              <a:t>MEASURECODE</a:t>
            </a:r>
            <a:endParaRPr lang="ko-KR" altLang="en-US" sz="8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xmlns="" id="{59DB9A59-D1AA-4BF0-8CBE-7D965160964F}"/>
              </a:ext>
            </a:extLst>
          </p:cNvPr>
          <p:cNvSpPr/>
          <p:nvPr/>
        </p:nvSpPr>
        <p:spPr>
          <a:xfrm>
            <a:off x="692738" y="5739211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C00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CODENO</a:t>
            </a:r>
            <a:endParaRPr lang="ko-KR" altLang="en-US" sz="8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xmlns="" id="{34A7E856-920A-41B4-83E2-0A11CD843FC8}"/>
              </a:ext>
            </a:extLst>
          </p:cNvPr>
          <p:cNvSpPr/>
          <p:nvPr/>
        </p:nvSpPr>
        <p:spPr>
          <a:xfrm>
            <a:off x="1772738" y="573921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xmlns="" id="{F76AF023-A87B-45A8-A1A5-43D9B22597AC}"/>
              </a:ext>
            </a:extLst>
          </p:cNvPr>
          <p:cNvSpPr/>
          <p:nvPr/>
        </p:nvSpPr>
        <p:spPr>
          <a:xfrm>
            <a:off x="69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DIV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xmlns="" id="{7DAFDDEF-EAF5-44AA-A188-A21B7C46F32B}"/>
              </a:ext>
            </a:extLst>
          </p:cNvPr>
          <p:cNvSpPr/>
          <p:nvPr/>
        </p:nvSpPr>
        <p:spPr>
          <a:xfrm>
            <a:off x="1772738" y="5920183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xmlns="" id="{550D82BC-58C8-4885-8C63-2E7EC9B85ABA}"/>
              </a:ext>
            </a:extLst>
          </p:cNvPr>
          <p:cNvSpPr/>
          <p:nvPr/>
        </p:nvSpPr>
        <p:spPr>
          <a:xfrm>
            <a:off x="692739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NAME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xmlns="" id="{AFA1E1F4-4041-44A0-9F11-AD27F160A6A2}"/>
              </a:ext>
            </a:extLst>
          </p:cNvPr>
          <p:cNvSpPr/>
          <p:nvPr/>
        </p:nvSpPr>
        <p:spPr>
          <a:xfrm>
            <a:off x="1772738" y="6100742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xmlns="" id="{1D07EA7D-5E5C-4B0C-8784-F425F3B24D0F}"/>
              </a:ext>
            </a:extLst>
          </p:cNvPr>
          <p:cNvSpPr txBox="1"/>
          <p:nvPr/>
        </p:nvSpPr>
        <p:spPr>
          <a:xfrm>
            <a:off x="3561803" y="1412645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xmlns="" id="{101B183F-EB58-4230-9152-39FF8883C2AB}"/>
              </a:ext>
            </a:extLst>
          </p:cNvPr>
          <p:cNvSpPr txBox="1"/>
          <p:nvPr/>
        </p:nvSpPr>
        <p:spPr>
          <a:xfrm>
            <a:off x="3561803" y="158963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xmlns="" id="{E92740D4-50C5-4A89-936B-948976C10217}"/>
              </a:ext>
            </a:extLst>
          </p:cNvPr>
          <p:cNvSpPr txBox="1"/>
          <p:nvPr/>
        </p:nvSpPr>
        <p:spPr>
          <a:xfrm>
            <a:off x="3560888" y="3660479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xmlns="" id="{F012B1C1-5E1C-452B-98BA-274E6F17E120}"/>
              </a:ext>
            </a:extLst>
          </p:cNvPr>
          <p:cNvSpPr txBox="1"/>
          <p:nvPr/>
        </p:nvSpPr>
        <p:spPr>
          <a:xfrm>
            <a:off x="3560887" y="3829197"/>
            <a:ext cx="71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xmlns="" id="{49E692BA-51EC-4585-A889-602C40F5B135}"/>
              </a:ext>
            </a:extLst>
          </p:cNvPr>
          <p:cNvSpPr/>
          <p:nvPr/>
        </p:nvSpPr>
        <p:spPr>
          <a:xfrm>
            <a:off x="6276272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R_CONDATE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xmlns="" id="{54861F36-3D26-4449-A6DC-22D76B7DF919}"/>
              </a:ext>
            </a:extLst>
          </p:cNvPr>
          <p:cNvSpPr/>
          <p:nvPr/>
        </p:nvSpPr>
        <p:spPr>
          <a:xfrm>
            <a:off x="7356271" y="3221000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xmlns="" id="{7F9A34BE-4E2D-47F7-BC76-ACFB301993A5}"/>
              </a:ext>
            </a:extLst>
          </p:cNvPr>
          <p:cNvSpPr/>
          <p:nvPr/>
        </p:nvSpPr>
        <p:spPr>
          <a:xfrm>
            <a:off x="627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CONDATE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xmlns="" id="{7E6C2FE8-B483-49EC-AF23-8306C78277CC}"/>
              </a:ext>
            </a:extLst>
          </p:cNvPr>
          <p:cNvSpPr/>
          <p:nvPr/>
        </p:nvSpPr>
        <p:spPr>
          <a:xfrm>
            <a:off x="7356271" y="339965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xmlns="" id="{DBA76134-4600-46AA-93FA-E29C733FC828}"/>
              </a:ext>
            </a:extLst>
          </p:cNvPr>
          <p:cNvSpPr/>
          <p:nvPr/>
        </p:nvSpPr>
        <p:spPr>
          <a:xfrm>
            <a:off x="6276272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COMMENTS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xmlns="" id="{6A747EE7-E5F0-4404-A36B-00C5298E6D9B}"/>
              </a:ext>
            </a:extLst>
          </p:cNvPr>
          <p:cNvSpPr/>
          <p:nvPr/>
        </p:nvSpPr>
        <p:spPr>
          <a:xfrm>
            <a:off x="7356271" y="3582595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VARCHAR2(500)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xmlns="" id="{67D59298-04BD-4AC0-81B5-F853B29315D7}"/>
              </a:ext>
            </a:extLst>
          </p:cNvPr>
          <p:cNvSpPr/>
          <p:nvPr/>
        </p:nvSpPr>
        <p:spPr>
          <a:xfrm>
            <a:off x="627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TYPE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xmlns="" id="{E6E99501-26CD-478F-826F-B9E781204D82}"/>
              </a:ext>
            </a:extLst>
          </p:cNvPr>
          <p:cNvSpPr/>
          <p:nvPr/>
        </p:nvSpPr>
        <p:spPr>
          <a:xfrm>
            <a:off x="7356271" y="3763496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VARCHAR2(200)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xmlns="" id="{66BB8C8D-050D-4081-830B-46B9D2F41C66}"/>
              </a:ext>
            </a:extLst>
          </p:cNvPr>
          <p:cNvSpPr/>
          <p:nvPr/>
        </p:nvSpPr>
        <p:spPr>
          <a:xfrm>
            <a:off x="6276272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OPEN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xmlns="" id="{72A8B96C-0338-475D-A6EF-7A6725146709}"/>
              </a:ext>
            </a:extLst>
          </p:cNvPr>
          <p:cNvSpPr/>
          <p:nvPr/>
        </p:nvSpPr>
        <p:spPr>
          <a:xfrm>
            <a:off x="7356271" y="3929316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NUMBER(1)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xmlns="" id="{F3A2F873-7539-401B-B40C-6EF0D4FD8C2D}"/>
              </a:ext>
            </a:extLst>
          </p:cNvPr>
          <p:cNvSpPr/>
          <p:nvPr/>
        </p:nvSpPr>
        <p:spPr>
          <a:xfrm>
            <a:off x="627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STATE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xmlns="" id="{8BE1BBAC-13D3-4B65-BDF1-BCC609D13979}"/>
              </a:ext>
            </a:extLst>
          </p:cNvPr>
          <p:cNvSpPr/>
          <p:nvPr/>
        </p:nvSpPr>
        <p:spPr>
          <a:xfrm>
            <a:off x="7356271" y="4110217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VARCHAR(50)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xmlns="" id="{23BF6C09-2884-47C2-AD8D-14B02BED9BD6}"/>
              </a:ext>
            </a:extLst>
          </p:cNvPr>
          <p:cNvCxnSpPr/>
          <p:nvPr/>
        </p:nvCxnSpPr>
        <p:spPr>
          <a:xfrm flipV="1">
            <a:off x="2662238" y="5238750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:a16="http://schemas.microsoft.com/office/drawing/2014/main" xmlns="" id="{A6C7A68F-F230-452C-9E24-ADAA4B88C69F}"/>
              </a:ext>
            </a:extLst>
          </p:cNvPr>
          <p:cNvCxnSpPr>
            <a:endCxn id="326" idx="1"/>
          </p:cNvCxnSpPr>
          <p:nvPr/>
        </p:nvCxnSpPr>
        <p:spPr>
          <a:xfrm flipV="1">
            <a:off x="2662238" y="4687066"/>
            <a:ext cx="796154" cy="556447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xmlns="" id="{836D407D-6C65-4A12-8C26-B2E9667938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00534" y="2292004"/>
            <a:ext cx="0" cy="3157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xmlns="" id="{4FC967D6-405B-4DBE-93FF-99EB2A524BD0}"/>
              </a:ext>
            </a:extLst>
          </p:cNvPr>
          <p:cNvCxnSpPr>
            <a:cxnSpLocks/>
          </p:cNvCxnSpPr>
          <p:nvPr/>
        </p:nvCxnSpPr>
        <p:spPr>
          <a:xfrm flipH="1">
            <a:off x="2520315" y="2444427"/>
            <a:ext cx="632141" cy="86886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xmlns="" id="{263DB9D7-CD8B-4647-BA22-5E13FD20BF26}"/>
              </a:ext>
            </a:extLst>
          </p:cNvPr>
          <p:cNvCxnSpPr/>
          <p:nvPr/>
        </p:nvCxnSpPr>
        <p:spPr>
          <a:xfrm flipH="1">
            <a:off x="2867728" y="3966105"/>
            <a:ext cx="590664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타원 359">
            <a:extLst>
              <a:ext uri="{FF2B5EF4-FFF2-40B4-BE49-F238E27FC236}">
                <a16:creationId xmlns:a16="http://schemas.microsoft.com/office/drawing/2014/main" xmlns="" id="{418032D8-0229-4565-9828-2CA00431B82B}"/>
              </a:ext>
            </a:extLst>
          </p:cNvPr>
          <p:cNvSpPr/>
          <p:nvPr/>
        </p:nvSpPr>
        <p:spPr>
          <a:xfrm>
            <a:off x="2574460" y="310378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xmlns="" id="{9B3446E4-CFEC-425D-A738-364AEAE44ACE}"/>
              </a:ext>
            </a:extLst>
          </p:cNvPr>
          <p:cNvSpPr/>
          <p:nvPr/>
        </p:nvSpPr>
        <p:spPr>
          <a:xfrm>
            <a:off x="3251934" y="4750352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xmlns="" id="{E7081CB4-D488-48DC-B746-AD31B131333A}"/>
              </a:ext>
            </a:extLst>
          </p:cNvPr>
          <p:cNvSpPr/>
          <p:nvPr/>
        </p:nvSpPr>
        <p:spPr>
          <a:xfrm>
            <a:off x="3017260" y="3914916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xmlns="" id="{ED92C57C-2EC1-4BA1-BD5A-FB1C12C16A8C}"/>
              </a:ext>
            </a:extLst>
          </p:cNvPr>
          <p:cNvCxnSpPr>
            <a:endCxn id="311" idx="0"/>
          </p:cNvCxnSpPr>
          <p:nvPr/>
        </p:nvCxnSpPr>
        <p:spPr>
          <a:xfrm>
            <a:off x="4538391" y="2702444"/>
            <a:ext cx="1" cy="46743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xmlns="" id="{C8B7350E-F49F-4019-847D-33AECCC83AFE}"/>
              </a:ext>
            </a:extLst>
          </p:cNvPr>
          <p:cNvCxnSpPr>
            <a:cxnSpLocks/>
            <a:endCxn id="271" idx="0"/>
          </p:cNvCxnSpPr>
          <p:nvPr/>
        </p:nvCxnSpPr>
        <p:spPr>
          <a:xfrm>
            <a:off x="4538392" y="4950480"/>
            <a:ext cx="0" cy="59922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타원 364">
            <a:extLst>
              <a:ext uri="{FF2B5EF4-FFF2-40B4-BE49-F238E27FC236}">
                <a16:creationId xmlns:a16="http://schemas.microsoft.com/office/drawing/2014/main" xmlns="" id="{AF41810B-42AC-4D9F-B903-745EA745023F}"/>
              </a:ext>
            </a:extLst>
          </p:cNvPr>
          <p:cNvSpPr/>
          <p:nvPr/>
        </p:nvSpPr>
        <p:spPr>
          <a:xfrm>
            <a:off x="4489791" y="2943639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xmlns="" id="{BDF43685-729B-4490-A1F8-BB9428E054A4}"/>
              </a:ext>
            </a:extLst>
          </p:cNvPr>
          <p:cNvSpPr/>
          <p:nvPr/>
        </p:nvSpPr>
        <p:spPr>
          <a:xfrm>
            <a:off x="4489791" y="5314293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67" name="직선 화살표 연결선 366">
            <a:extLst>
              <a:ext uri="{FF2B5EF4-FFF2-40B4-BE49-F238E27FC236}">
                <a16:creationId xmlns:a16="http://schemas.microsoft.com/office/drawing/2014/main" xmlns="" id="{3319D170-692C-43EF-85A0-D43668A0DEC8}"/>
              </a:ext>
            </a:extLst>
          </p:cNvPr>
          <p:cNvCxnSpPr/>
          <p:nvPr/>
        </p:nvCxnSpPr>
        <p:spPr>
          <a:xfrm>
            <a:off x="5618391" y="2429505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xmlns="" id="{CC793367-7E85-49F1-99AE-8B26EEBB4A46}"/>
              </a:ext>
            </a:extLst>
          </p:cNvPr>
          <p:cNvCxnSpPr>
            <a:cxnSpLocks/>
          </p:cNvCxnSpPr>
          <p:nvPr/>
        </p:nvCxnSpPr>
        <p:spPr>
          <a:xfrm flipH="1">
            <a:off x="5618391" y="3477173"/>
            <a:ext cx="65788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타원 368">
            <a:extLst>
              <a:ext uri="{FF2B5EF4-FFF2-40B4-BE49-F238E27FC236}">
                <a16:creationId xmlns:a16="http://schemas.microsoft.com/office/drawing/2014/main" xmlns="" id="{B176294B-D40D-45D6-BD49-A9CE689265A8}"/>
              </a:ext>
            </a:extLst>
          </p:cNvPr>
          <p:cNvSpPr/>
          <p:nvPr/>
        </p:nvSpPr>
        <p:spPr>
          <a:xfrm>
            <a:off x="6061192" y="2377305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xmlns="" id="{09561254-02CC-4D91-B242-871529B451ED}"/>
              </a:ext>
            </a:extLst>
          </p:cNvPr>
          <p:cNvSpPr/>
          <p:nvPr/>
        </p:nvSpPr>
        <p:spPr>
          <a:xfrm>
            <a:off x="5734590" y="3421798"/>
            <a:ext cx="97200" cy="10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71" name="직선 연결선 370">
            <a:extLst>
              <a:ext uri="{FF2B5EF4-FFF2-40B4-BE49-F238E27FC236}">
                <a16:creationId xmlns:a16="http://schemas.microsoft.com/office/drawing/2014/main" xmlns="" id="{CFF01D89-C4DB-465D-807B-F16564600122}"/>
              </a:ext>
            </a:extLst>
          </p:cNvPr>
          <p:cNvCxnSpPr/>
          <p:nvPr/>
        </p:nvCxnSpPr>
        <p:spPr>
          <a:xfrm>
            <a:off x="1739128" y="32598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직선 연결선 371">
            <a:extLst>
              <a:ext uri="{FF2B5EF4-FFF2-40B4-BE49-F238E27FC236}">
                <a16:creationId xmlns:a16="http://schemas.microsoft.com/office/drawing/2014/main" xmlns="" id="{B64FD173-A9A5-4D2B-88A1-B5743AF590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2445928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>
            <a:extLst>
              <a:ext uri="{FF2B5EF4-FFF2-40B4-BE49-F238E27FC236}">
                <a16:creationId xmlns:a16="http://schemas.microsoft.com/office/drawing/2014/main" xmlns="" id="{AB36E3B0-323C-47B4-8898-64BCBC2B46EA}"/>
              </a:ext>
            </a:extLst>
          </p:cNvPr>
          <p:cNvCxnSpPr/>
          <p:nvPr/>
        </p:nvCxnSpPr>
        <p:spPr>
          <a:xfrm>
            <a:off x="2613638" y="5502569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>
            <a:extLst>
              <a:ext uri="{FF2B5EF4-FFF2-40B4-BE49-F238E27FC236}">
                <a16:creationId xmlns:a16="http://schemas.microsoft.com/office/drawing/2014/main" xmlns="" id="{1D16CFFD-8C4A-494F-9CAF-8578F43C89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62110" y="3965312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>
            <a:extLst>
              <a:ext uri="{FF2B5EF4-FFF2-40B4-BE49-F238E27FC236}">
                <a16:creationId xmlns:a16="http://schemas.microsoft.com/office/drawing/2014/main" xmlns="" id="{71958605-8B66-40C8-ABA4-9D10F7AFEDDB}"/>
              </a:ext>
            </a:extLst>
          </p:cNvPr>
          <p:cNvCxnSpPr/>
          <p:nvPr/>
        </p:nvCxnSpPr>
        <p:spPr>
          <a:xfrm>
            <a:off x="4489791" y="274552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>
            <a:extLst>
              <a:ext uri="{FF2B5EF4-FFF2-40B4-BE49-F238E27FC236}">
                <a16:creationId xmlns:a16="http://schemas.microsoft.com/office/drawing/2014/main" xmlns="" id="{1637C29E-E5BF-4163-B229-C033200B5A17}"/>
              </a:ext>
            </a:extLst>
          </p:cNvPr>
          <p:cNvCxnSpPr/>
          <p:nvPr/>
        </p:nvCxnSpPr>
        <p:spPr>
          <a:xfrm>
            <a:off x="4489791" y="5012474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>
            <a:extLst>
              <a:ext uri="{FF2B5EF4-FFF2-40B4-BE49-F238E27FC236}">
                <a16:creationId xmlns:a16="http://schemas.microsoft.com/office/drawing/2014/main" xmlns="" id="{555A2A06-5FDA-4A38-AB23-0828943462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33822" y="2425905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>
            <a:extLst>
              <a:ext uri="{FF2B5EF4-FFF2-40B4-BE49-F238E27FC236}">
                <a16:creationId xmlns:a16="http://schemas.microsoft.com/office/drawing/2014/main" xmlns="" id="{9F5AAE86-4B56-4282-B80D-F8592D88983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1510" y="3477600"/>
            <a:ext cx="9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TextBox 378"/>
          <p:cNvSpPr txBox="1"/>
          <p:nvPr/>
        </p:nvSpPr>
        <p:spPr>
          <a:xfrm>
            <a:off x="3575456" y="4012545"/>
            <a:ext cx="457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F</a:t>
            </a:r>
            <a:endParaRPr lang="ko-KR" altLang="en-US" sz="7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xmlns="" id="{F76AF023-A87B-45A8-A1A5-43D9B22597AC}"/>
              </a:ext>
            </a:extLst>
          </p:cNvPr>
          <p:cNvSpPr/>
          <p:nvPr/>
        </p:nvSpPr>
        <p:spPr>
          <a:xfrm>
            <a:off x="69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92D050"/>
                </a:solidFill>
                <a:latin typeface="나눔스퀘어" pitchFamily="50" charset="-127"/>
                <a:ea typeface="나눔스퀘어 Bold" pitchFamily="50" charset="-127"/>
              </a:rPr>
              <a:t>● </a:t>
            </a:r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ETC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xmlns="" id="{7DAFDDEF-EAF5-44AA-A188-A21B7C46F32B}"/>
              </a:ext>
            </a:extLst>
          </p:cNvPr>
          <p:cNvSpPr/>
          <p:nvPr/>
        </p:nvSpPr>
        <p:spPr>
          <a:xfrm>
            <a:off x="1772738" y="6272820"/>
            <a:ext cx="10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VARCHAR2(1000)</a:t>
            </a:r>
            <a:endParaRPr lang="ko-KR" altLang="en-US" sz="8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xmlns="" id="{618ADAA8-45D4-4B41-B6D5-5BECFE31B51E}"/>
              </a:ext>
            </a:extLst>
          </p:cNvPr>
          <p:cNvSpPr txBox="1"/>
          <p:nvPr/>
        </p:nvSpPr>
        <p:spPr>
          <a:xfrm>
            <a:off x="7124406" y="5485668"/>
            <a:ext cx="1311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" pitchFamily="50" charset="-127"/>
                <a:ea typeface="나눔스퀘어 Bold" pitchFamily="50" charset="-127"/>
              </a:rPr>
              <a:t>identification</a:t>
            </a:r>
            <a:endParaRPr lang="ko-KR" altLang="en-US" sz="1100" dirty="0"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100" dirty="0"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1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100" dirty="0" err="1">
                <a:latin typeface="나눔스퀘어" pitchFamily="50" charset="-127"/>
                <a:ea typeface="나눔스퀘어 Bold" pitchFamily="50" charset="-127"/>
              </a:rPr>
              <a:t>nonidentification</a:t>
            </a:r>
            <a:endParaRPr lang="ko-KR" altLang="en-US" sz="11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xmlns="" id="{16E9A231-152F-4C9F-B24A-2C53C68D7AA5}"/>
              </a:ext>
            </a:extLst>
          </p:cNvPr>
          <p:cNvSpPr/>
          <p:nvPr/>
        </p:nvSpPr>
        <p:spPr>
          <a:xfrm>
            <a:off x="6771269" y="5294586"/>
            <a:ext cx="1665001" cy="11582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xmlns="" id="{29257B5C-1054-43AB-A26E-E6EC7C4CB59E}"/>
              </a:ext>
            </a:extLst>
          </p:cNvPr>
          <p:cNvCxnSpPr>
            <a:cxnSpLocks/>
          </p:cNvCxnSpPr>
          <p:nvPr/>
        </p:nvCxnSpPr>
        <p:spPr>
          <a:xfrm flipV="1">
            <a:off x="7026699" y="5970585"/>
            <a:ext cx="0" cy="253776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xmlns="" id="{EC95967E-6C0D-4C55-B8E4-E460D044E15E}"/>
              </a:ext>
            </a:extLst>
          </p:cNvPr>
          <p:cNvCxnSpPr>
            <a:cxnSpLocks/>
          </p:cNvCxnSpPr>
          <p:nvPr/>
        </p:nvCxnSpPr>
        <p:spPr>
          <a:xfrm flipV="1">
            <a:off x="7026699" y="5506946"/>
            <a:ext cx="0" cy="25377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267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요구사항정의서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07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요구사항정의서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13DC49CB-BE7C-422C-AE01-88695B952F6C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42B6702-544F-42BB-BD64-2FE15BA7C38D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32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3" name="직사각형 6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C1F788A3-46B0-4A43-92DB-38872244F699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07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요구사항정의서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개요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F03A4D62-B93B-4F72-BC59-DDF4B453F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9319"/>
              </p:ext>
            </p:extLst>
          </p:nvPr>
        </p:nvGraphicFramePr>
        <p:xfrm>
          <a:off x="223218" y="943441"/>
          <a:ext cx="8698571" cy="530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4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47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99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55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9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페이지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중요도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분량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진행률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로그인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(8p)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이윤배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업무관리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이윤배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이슈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&amp;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리스크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임성빈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대시보드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임성빈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(8p)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커뮤니케이션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임진혁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(10p)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100%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88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사원관리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박현주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(4p)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Arial Unicode MS" pitchFamily="50" charset="-127"/>
                          <a:ea typeface="Arial Unicode MS" pitchFamily="50" charset="-127"/>
                        </a:rPr>
                        <a:t>100%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Arial Unicode MS" pitchFamily="50" charset="-127"/>
                        <a:ea typeface="Arial Unicode MS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30FB590-719C-45B7-A18B-ACF9ACB8CFC7}"/>
              </a:ext>
            </a:extLst>
          </p:cNvPr>
          <p:cNvSpPr txBox="1"/>
          <p:nvPr/>
        </p:nvSpPr>
        <p:spPr>
          <a:xfrm>
            <a:off x="3457303" y="6355531"/>
            <a:ext cx="54241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>
                <a:latin typeface="Arial Unicode MS" pitchFamily="50" charset="-127"/>
                <a:ea typeface="Arial Unicode MS" pitchFamily="50" charset="-127"/>
              </a:rPr>
              <a:t>로고 및 전체 디자인 </a:t>
            </a:r>
            <a:r>
              <a:rPr lang="en-US" altLang="ko-KR" sz="1500" dirty="0">
                <a:latin typeface="Arial Unicode MS" pitchFamily="50" charset="-127"/>
                <a:ea typeface="Arial Unicode MS" pitchFamily="50" charset="-127"/>
              </a:rPr>
              <a:t>/ PPT </a:t>
            </a:r>
            <a:r>
              <a:rPr lang="ko-KR" altLang="en-US" sz="1500" dirty="0">
                <a:latin typeface="Arial Unicode MS" pitchFamily="50" charset="-127"/>
                <a:ea typeface="Arial Unicode MS" pitchFamily="50" charset="-127"/>
              </a:rPr>
              <a:t>양식 </a:t>
            </a:r>
            <a:r>
              <a:rPr lang="en-US" altLang="ko-KR" sz="1500" dirty="0">
                <a:latin typeface="Arial Unicode MS" pitchFamily="50" charset="-127"/>
                <a:ea typeface="Arial Unicode MS" pitchFamily="50" charset="-127"/>
              </a:rPr>
              <a:t>/ </a:t>
            </a:r>
            <a:r>
              <a:rPr lang="ko-KR" altLang="en-US" sz="1500" dirty="0">
                <a:latin typeface="Arial Unicode MS" pitchFamily="50" charset="-127"/>
                <a:ea typeface="Arial Unicode MS" pitchFamily="50" charset="-127"/>
              </a:rPr>
              <a:t>회의 서기 </a:t>
            </a:r>
            <a:r>
              <a:rPr lang="en-US" altLang="ko-KR" sz="1500" dirty="0">
                <a:latin typeface="Arial Unicode MS" pitchFamily="50" charset="-127"/>
                <a:ea typeface="Arial Unicode MS" pitchFamily="50" charset="-127"/>
              </a:rPr>
              <a:t>: </a:t>
            </a:r>
            <a:r>
              <a:rPr lang="ko-KR" altLang="en-US" sz="1500" dirty="0">
                <a:latin typeface="Arial Unicode MS" pitchFamily="50" charset="-127"/>
                <a:ea typeface="Arial Unicode MS" pitchFamily="50" charset="-127"/>
              </a:rPr>
              <a:t>박현주</a:t>
            </a:r>
          </a:p>
        </p:txBody>
      </p:sp>
    </p:spTree>
    <p:extLst>
      <p:ext uri="{BB962C8B-B14F-4D97-AF65-F5344CB8AC3E}">
        <p14:creationId xmlns:p14="http://schemas.microsoft.com/office/powerpoint/2010/main" val="3153087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" name="직사각형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7867" y="251655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1F788A3-46B0-4A43-92DB-38872244F699}"/>
              </a:ext>
            </a:extLst>
          </p:cNvPr>
          <p:cNvSpPr txBox="1"/>
          <p:nvPr/>
        </p:nvSpPr>
        <p:spPr>
          <a:xfrm>
            <a:off x="6172200" y="251654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07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요구사항정의서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972"/>
              </p:ext>
            </p:extLst>
          </p:nvPr>
        </p:nvGraphicFramePr>
        <p:xfrm>
          <a:off x="228507" y="600602"/>
          <a:ext cx="8698211" cy="6040575"/>
        </p:xfrm>
        <a:graphic>
          <a:graphicData uri="http://schemas.openxmlformats.org/drawingml/2006/table">
            <a:tbl>
              <a:tblPr/>
              <a:tblGrid>
                <a:gridCol w="8927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17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27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5636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5636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136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73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itchFamily="50" charset="-127"/>
                          <a:ea typeface="나눔스퀘어 ExtraBold" pitchFamily="50" charset="-127"/>
                        </a:rPr>
                        <a:t>파트</a:t>
                      </a: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나눔스퀘어 ExtraBold" pitchFamily="50" charset="-127"/>
                        </a:rPr>
                        <a:t>우선순위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나눔스퀘어 ExtraBold" pitchFamily="50" charset="-127"/>
                        </a:rPr>
                        <a:t>담당자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나눔스퀘어 ExtraBold" pitchFamily="50" charset="-127"/>
                        </a:rPr>
                        <a:t>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나눔스퀘어 ExtraBold" pitchFamily="50" charset="-127"/>
                        </a:rPr>
                        <a:t>필요기능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나눔스퀘어 ExtraBold" pitchFamily="50" charset="-127"/>
                        </a:rPr>
                        <a:t>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itchFamily="50" charset="-127"/>
                        </a:rPr>
                        <a:t>/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나눔스퀘어 ExtraBold" pitchFamily="50" charset="-127"/>
                        </a:rPr>
                        <a:t>앱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나눔스퀘어 ExtraBold" pitchFamily="50" charset="-127"/>
                        </a:rPr>
                        <a:t> 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13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로그인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박형준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로그인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아이디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(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사번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)/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비밀번호를 통한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사원인증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-&gt;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세션에 사원정보 넣기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하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사번찾기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/PW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찾기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입력정보를 통해 사번 또는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PASSWORD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찾기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9557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이윤배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 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현재 진행상황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차트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),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결과물리스트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 생성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예산배정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인원선택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 기간 설정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내용설정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 상세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프로젝트에서 차트로 전체 일정 및 자원 현황 확인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 수정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 기본정보 수정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 담당자 배정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 분류 설정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 일정 지정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1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중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업무승인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결과물 리스트에서 선택한 결과물 확인 후 승인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반려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멤버관리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 멤버 추가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삭제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9643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개인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대시보드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참여 중인 프로젝트 내 본인 업무 현황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 리스트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일정 캘린더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),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 상태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승인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반려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)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 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 목록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승인 요청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재승인 요청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중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내 일정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풀캘린더에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 업무 일정 적용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95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게시판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중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임진혁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게시판 목록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게시판 목록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list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글 등록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수정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게시글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insert/update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글 상세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글 상세 데이터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95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채팅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채팅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입장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퇴장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메시지 전송 기능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95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이슈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임성빈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이슈 등록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업무 도중 이슈 등록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이슈 목록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이슈 목록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list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중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이슈 상세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이슈에 대한 조치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(PM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권한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955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대시보드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전체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대시보드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전체 프로젝트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대시보드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중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상세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대시보드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프로젝트 진행 상황 및 결과물 확인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955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사원관리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박현주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사원 목록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사원 목록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list,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등록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등급수정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삭제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9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중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마이프로필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마이프로필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 및 비밀번호변경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웹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</a:rPr>
                        <a:t>/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Arial Unicode MS" pitchFamily="50" charset="-127"/>
                        </a:rPr>
                        <a:t>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305" marR="38305" marT="10590" marB="10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35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화면 설계</a:t>
            </a:r>
            <a:r>
              <a:rPr lang="en-US" altLang="ko-KR" sz="3000" dirty="0"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22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박형준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2319866" y="2168028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11224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A7E899-FC53-4F5F-93E1-ECC3BD7DE8A5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20058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067" y="480400"/>
            <a:ext cx="8940800" cy="61164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50" charset="-127"/>
              <a:ea typeface="Arial Unicode MS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진행상황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84556" y="545286"/>
          <a:ext cx="8766497" cy="5970956"/>
        </p:xfrm>
        <a:graphic>
          <a:graphicData uri="http://schemas.openxmlformats.org/drawingml/2006/table">
            <a:tbl>
              <a:tblPr/>
              <a:tblGrid>
                <a:gridCol w="6974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21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363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79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78268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17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effectLst/>
                        </a:rPr>
                        <a:t>날짜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effectLst/>
                        </a:rPr>
                        <a:t>업무 목표</a:t>
                      </a:r>
                      <a:r>
                        <a:rPr lang="en-US" altLang="ko-KR" sz="800" b="1">
                          <a:effectLst/>
                        </a:rPr>
                        <a:t>(</a:t>
                      </a:r>
                      <a:r>
                        <a:rPr lang="ko-KR" altLang="en-US" sz="800" b="1">
                          <a:effectLst/>
                        </a:rPr>
                        <a:t>설계</a:t>
                      </a:r>
                      <a:r>
                        <a:rPr lang="en-US" altLang="ko-KR" sz="800" b="1">
                          <a:effectLst/>
                        </a:rPr>
                        <a:t>, </a:t>
                      </a:r>
                      <a:r>
                        <a:rPr lang="ko-KR" altLang="en-US" sz="800" b="1">
                          <a:effectLst/>
                        </a:rPr>
                        <a:t>페이지구현</a:t>
                      </a:r>
                      <a:r>
                        <a:rPr lang="en-US" altLang="ko-KR" sz="800" b="1">
                          <a:effectLst/>
                        </a:rPr>
                        <a:t>, DB</a:t>
                      </a:r>
                      <a:r>
                        <a:rPr lang="ko-KR" altLang="en-US" sz="800" b="1">
                          <a:effectLst/>
                        </a:rPr>
                        <a:t>연동</a:t>
                      </a:r>
                      <a:r>
                        <a:rPr lang="en-US" altLang="ko-KR" sz="800" b="1">
                          <a:effectLst/>
                        </a:rPr>
                        <a:t>,</a:t>
                      </a:r>
                      <a:r>
                        <a:rPr lang="ko-KR" altLang="en-US" sz="800" b="1">
                          <a:effectLst/>
                        </a:rPr>
                        <a:t>앱</a:t>
                      </a:r>
                      <a:r>
                        <a:rPr lang="en-US" altLang="ko-KR" sz="800" b="1">
                          <a:effectLst/>
                        </a:rPr>
                        <a:t>)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effectLst/>
                        </a:rPr>
                        <a:t>현재진행 페이지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effectLst/>
                        </a:rPr>
                        <a:t>목표 대비</a:t>
                      </a:r>
                      <a:br>
                        <a:rPr lang="ko-KR" altLang="en-US" sz="800" b="1">
                          <a:effectLst/>
                        </a:rPr>
                      </a:br>
                      <a:r>
                        <a:rPr lang="ko-KR" altLang="en-US" sz="800" b="1">
                          <a:effectLst/>
                        </a:rPr>
                        <a:t>진행률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effectLst/>
                        </a:rPr>
                        <a:t>현재 이슈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>
                          <a:effectLst/>
                        </a:rPr>
                        <a:t>프로젝트 주제 결정</a:t>
                      </a:r>
                      <a:r>
                        <a:rPr lang="en-US" altLang="ko-KR" sz="800">
                          <a:effectLst/>
                        </a:rPr>
                        <a:t>(PMS</a:t>
                      </a:r>
                      <a:r>
                        <a:rPr lang="ko-KR" altLang="en-US" sz="800">
                          <a:effectLst/>
                        </a:rPr>
                        <a:t>시스템 </a:t>
                      </a:r>
                      <a:r>
                        <a:rPr lang="en-US" altLang="ko-KR" sz="800">
                          <a:effectLst/>
                        </a:rPr>
                        <a:t>PerfectSolution)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5/3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이해를 위한 정보수집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5/4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이해를 위한 정보수집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5/5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이해를 위한 정보수집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98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5/6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사원가입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화면설계 및 </a:t>
                      </a:r>
                      <a:r>
                        <a:rPr lang="en-US" altLang="ko-KR" sz="800">
                          <a:effectLst/>
                        </a:rPr>
                        <a:t>PPT </a:t>
                      </a:r>
                      <a:r>
                        <a:rPr lang="ko-KR" altLang="en-US" sz="800">
                          <a:effectLst/>
                        </a:rPr>
                        <a:t>작성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98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5/7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사원가입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화면설계 및 </a:t>
                      </a:r>
                      <a:r>
                        <a:rPr lang="en-US" altLang="ko-KR" sz="800">
                          <a:effectLst/>
                        </a:rPr>
                        <a:t>PPT </a:t>
                      </a:r>
                      <a:r>
                        <a:rPr lang="ko-KR" altLang="en-US" sz="800">
                          <a:effectLst/>
                        </a:rPr>
                        <a:t>작성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5/8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1</a:t>
                      </a:r>
                      <a:r>
                        <a:rPr lang="ko-KR" altLang="en-US" sz="800">
                          <a:effectLst/>
                        </a:rPr>
                        <a:t>주차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5/9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구현을 위한 임시 회원등록 실습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5/10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아직 회원정보에 넣을 데이터를 팀원과 더 상의해봐야함</a:t>
                      </a:r>
                      <a:r>
                        <a:rPr lang="en-US" altLang="ko-KR" sz="800">
                          <a:effectLst/>
                        </a:rPr>
                        <a:t>.</a:t>
                      </a:r>
                      <a:br>
                        <a:rPr lang="en-US" altLang="ko-KR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저번 프로젝트 멀티파트 적용</a:t>
                      </a:r>
                      <a:r>
                        <a:rPr lang="en-US" altLang="ko-KR" sz="800">
                          <a:effectLst/>
                        </a:rPr>
                        <a:t>.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04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5/11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5/12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 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회원 데이터 입력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부서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r>
                        <a:rPr lang="ko-KR" altLang="en-US" sz="800">
                          <a:effectLst/>
                        </a:rPr>
                        <a:t>권한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r>
                        <a:rPr lang="ko-KR" altLang="en-US" sz="800">
                          <a:effectLst/>
                        </a:rPr>
                        <a:t>직급등 회의를 통해 해결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5/13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웹화면화면 및 로그인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 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로그아웃부분 추가는 다른 파트가 완성됬을때 적용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5/14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800">
                          <a:effectLst/>
                        </a:rPr>
                        <a:t>PMS</a:t>
                      </a:r>
                      <a:r>
                        <a:rPr lang="ko-KR" altLang="en-US" sz="800">
                          <a:effectLst/>
                        </a:rPr>
                        <a:t>시스템 웹화면 구현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r>
                        <a:rPr lang="ko-KR" altLang="en-US" sz="800">
                          <a:effectLst/>
                        </a:rPr>
                        <a:t>앱화면구현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r>
                        <a:rPr lang="ko-KR" altLang="en-US" sz="800">
                          <a:effectLst/>
                        </a:rPr>
                        <a:t>로그아웃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5/15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2</a:t>
                      </a:r>
                      <a:r>
                        <a:rPr lang="ko-KR" altLang="en-US" sz="800">
                          <a:effectLst/>
                        </a:rPr>
                        <a:t>주차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517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5/16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및 변경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800">
                          <a:effectLst/>
                        </a:rPr>
                        <a:t>로그인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회원가입부분 관리자 부분으로 변경 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사원번호를 생성해서 직원에게 전달하는 방식 채택</a:t>
                      </a:r>
                      <a:r>
                        <a:rPr lang="en-US" altLang="ko-KR" sz="800">
                          <a:effectLst/>
                        </a:rPr>
                        <a:t>)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5/17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및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5/18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및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 dirty="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5/19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 및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5/20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비밀번호찾기 앱 화면 구현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사원번호 찾기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5/21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비밀번호 찾기 이메일 인증 기능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비밀번호 찾기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5/22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3</a:t>
                      </a:r>
                      <a:r>
                        <a:rPr lang="ko-KR" altLang="en-US" sz="800">
                          <a:effectLst/>
                        </a:rPr>
                        <a:t>주차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5/23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 조회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5/24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 조회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5/25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 프로필 사진 등록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5/26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마이페이지부분 비밀번호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5/27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마이페이지부분 비밀번호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5/28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마이페이지부분 비밀번호 변경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마이페이지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5/29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4</a:t>
                      </a:r>
                      <a:r>
                        <a:rPr lang="ko-KR" altLang="en-US" sz="800">
                          <a:effectLst/>
                        </a:rPr>
                        <a:t>주차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5/30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다국어처리 안드로이드 로그인 </a:t>
                      </a:r>
                      <a:r>
                        <a:rPr lang="en-US" altLang="ko-KR" sz="800">
                          <a:effectLst/>
                        </a:rPr>
                        <a:t>db</a:t>
                      </a:r>
                      <a:r>
                        <a:rPr lang="ko-KR" altLang="en-US" sz="800">
                          <a:effectLst/>
                        </a:rPr>
                        <a:t>연결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5/31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다국어처리 안드로이드 로그인 </a:t>
                      </a:r>
                      <a:r>
                        <a:rPr lang="en-US" altLang="ko-KR" sz="800">
                          <a:effectLst/>
                        </a:rPr>
                        <a:t>db</a:t>
                      </a:r>
                      <a:r>
                        <a:rPr lang="ko-KR" altLang="en-US" sz="800">
                          <a:effectLst/>
                        </a:rPr>
                        <a:t>연결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로그인페이지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2498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6/1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최종 통합 테스트 및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통합 테스트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다국어 처리후 로그아웃할시 기본 설정 언어값이 상이한점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  <a:tr h="1715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6/2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최종 통합 테스트 및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통합 테스트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이메일 인증번호 입력창에서 엔터시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2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6/3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최종 통합 테스트 및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통합 테스트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3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6/4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최종 통합 테스트 및 오류 수정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통합 테스트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100%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4"/>
                  </a:ext>
                </a:extLst>
              </a:tr>
              <a:tr h="12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effectLst/>
                        </a:rPr>
                        <a:t>6/5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rgbClr val="FFFFFF"/>
                          </a:solidFill>
                          <a:effectLst/>
                        </a:rPr>
                        <a:t>프로젝트 최종 발표</a:t>
                      </a:r>
                    </a:p>
                  </a:txBody>
                  <a:tcPr marL="7098" marR="7098" marT="4732" marB="47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963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1533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PMS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시스템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이해 및 화면설계</a:t>
            </a: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50107" y="4128180"/>
            <a:ext cx="173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 구현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로그아웃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 구현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사원번호 찾기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비밀번호 찾기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화면구현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마이페이지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추가 작업 및 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3848946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7362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전형적인 로그인 페이지로 설계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. 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초반 설계는 사원이 계정을 생성 할 수 있도록 설계했으나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회의를 통해 관리자가 관리자 페이지에서 사원 등록을 해주는 것이 효율적이라 판단하여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수정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69746" y="1272003"/>
            <a:ext cx="3352800" cy="37338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76146" y="3875178"/>
            <a:ext cx="2540000" cy="360159"/>
          </a:xfrm>
          <a:prstGeom prst="rect">
            <a:avLst/>
          </a:prstGeom>
          <a:solidFill>
            <a:srgbClr val="0E0C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76146" y="2869368"/>
            <a:ext cx="2540000" cy="3601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6146" y="2326176"/>
            <a:ext cx="2540000" cy="3601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사원번호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6146" y="3471474"/>
            <a:ext cx="177800" cy="15361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76146" y="1444317"/>
            <a:ext cx="2540000" cy="665313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퍼팩트</a:t>
            </a:r>
            <a:r>
              <a:rPr lang="ko-KR" altLang="en-US" b="1" dirty="0">
                <a:solidFill>
                  <a:schemeClr val="tx1"/>
                </a:solidFill>
              </a:rPr>
              <a:t> 솔루션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13212" y="3421027"/>
            <a:ext cx="173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사번</a:t>
            </a:r>
            <a:r>
              <a:rPr lang="ko-KR" altLang="en-US" sz="1200" dirty="0"/>
              <a:t> 저장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2669746" y="4523203"/>
            <a:ext cx="3352800" cy="846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9" idx="2"/>
          </p:cNvCxnSpPr>
          <p:nvPr/>
        </p:nvCxnSpPr>
        <p:spPr>
          <a:xfrm flipV="1">
            <a:off x="4346146" y="4531670"/>
            <a:ext cx="0" cy="4741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42466" y="4590074"/>
            <a:ext cx="133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계정 생성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7561" y="4597094"/>
            <a:ext cx="174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  찾기</a:t>
            </a:r>
          </a:p>
        </p:txBody>
      </p:sp>
    </p:spTree>
    <p:extLst>
      <p:ext uri="{BB962C8B-B14F-4D97-AF65-F5344CB8AC3E}">
        <p14:creationId xmlns:p14="http://schemas.microsoft.com/office/powerpoint/2010/main" val="3780207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로그인 이후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프로필 사진을 클릭하고 로그아웃 버튼을 클릭하여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로그아웃 처리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로그아웃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72" y="1446835"/>
            <a:ext cx="1013467" cy="4104066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79671" y="1019910"/>
            <a:ext cx="8180216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상단바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9671" y="1019910"/>
            <a:ext cx="8180216" cy="4530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74154" y="1574157"/>
            <a:ext cx="1921398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99724" y="1574157"/>
            <a:ext cx="1516292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08594" y="1574157"/>
            <a:ext cx="1608901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489" y="1574157"/>
            <a:ext cx="1608908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4155" y="4120588"/>
            <a:ext cx="6933242" cy="14303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6700" y="1019910"/>
            <a:ext cx="773186" cy="4269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29575" y="1019910"/>
            <a:ext cx="477822" cy="426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</a:rPr>
              <a:t>사진</a:t>
            </a:r>
            <a:endParaRPr lang="ko-KR" altLang="en-US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67548" y="1446835"/>
            <a:ext cx="1592338" cy="10677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067547" y="1475596"/>
            <a:ext cx="1592339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사원 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067547" y="1870971"/>
            <a:ext cx="1592339" cy="6531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3273" y="2019823"/>
            <a:ext cx="14208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로그아웃 버튼</a:t>
            </a:r>
          </a:p>
        </p:txBody>
      </p:sp>
    </p:spTree>
    <p:extLst>
      <p:ext uri="{BB962C8B-B14F-4D97-AF65-F5344CB8AC3E}">
        <p14:creationId xmlns:p14="http://schemas.microsoft.com/office/powerpoint/2010/main" val="190852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0914" y="2180113"/>
            <a:ext cx="5957888" cy="404726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 err="1">
                <a:solidFill>
                  <a:srgbClr val="333333"/>
                </a:solidFill>
                <a:latin typeface="나눔스퀘어 ExtraBold" pitchFamily="50" charset="-127"/>
                <a:ea typeface="나눔스퀘어 ExtraBold" pitchFamily="50" charset="-127"/>
              </a:rPr>
              <a:t>PerfectSolution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은 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PMS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시스템의 </a:t>
            </a:r>
            <a:r>
              <a:rPr lang="ko-KR" altLang="en-US" sz="15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핵심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인 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프로젝트를 업무단위로 체계적으로 관리하여 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업무 일정을 효율적으로 진행 할 수 있도록 해주는 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dirty="0">
                <a:solidFill>
                  <a:srgbClr val="2F5597"/>
                </a:solidFill>
                <a:latin typeface="나눔스퀘어 ExtraBold" pitchFamily="50" charset="-127"/>
                <a:ea typeface="나눔스퀘어 ExtraBold" pitchFamily="50" charset="-127"/>
              </a:rPr>
              <a:t>프로젝트 관리시스템</a:t>
            </a:r>
            <a:endParaRPr lang="en-US" altLang="ko-KR" dirty="0">
              <a:solidFill>
                <a:srgbClr val="2F559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PM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과 프로젝트 참여 멤버간에 원활하게 소통할 수 있는 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dirty="0">
                <a:solidFill>
                  <a:srgbClr val="2F5597"/>
                </a:solidFill>
                <a:latin typeface="나눔스퀘어 ExtraBold" pitchFamily="50" charset="-127"/>
                <a:ea typeface="나눔스퀘어 ExtraBold" pitchFamily="50" charset="-127"/>
              </a:rPr>
              <a:t>커뮤니케이션 시스템</a:t>
            </a:r>
            <a:endParaRPr lang="en-US" altLang="ko-KR" dirty="0">
              <a:solidFill>
                <a:srgbClr val="2F559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각자 권한에 따라 프로젝트의 진척현황과 지표를 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한 눈에 확인 할 수 있는 </a:t>
            </a:r>
            <a:r>
              <a:rPr lang="ko-KR" altLang="en-US" dirty="0" err="1">
                <a:solidFill>
                  <a:srgbClr val="2F5597"/>
                </a:solidFill>
                <a:latin typeface="나눔스퀘어 ExtraBold" pitchFamily="50" charset="-127"/>
                <a:ea typeface="나눔스퀘어 ExtraBold" pitchFamily="50" charset="-127"/>
              </a:rPr>
              <a:t>대시보드</a:t>
            </a:r>
            <a:endParaRPr lang="en-US" altLang="ko-KR" dirty="0">
              <a:solidFill>
                <a:srgbClr val="2F5597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업무 도중 발생하는 이슈를 통해 프로젝트의 </a:t>
            </a:r>
            <a:r>
              <a:rPr lang="ko-KR" altLang="en-US" sz="1500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리스크를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통제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관리 할 수 있는</a:t>
            </a:r>
            <a:r>
              <a:rPr lang="ko-KR" altLang="en-US" dirty="0">
                <a:solidFill>
                  <a:srgbClr val="2F5597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err="1">
                <a:solidFill>
                  <a:srgbClr val="2F5597"/>
                </a:solidFill>
                <a:latin typeface="나눔스퀘어 ExtraBold" pitchFamily="50" charset="-127"/>
                <a:ea typeface="나눔스퀘어 ExtraBold" pitchFamily="50" charset="-127"/>
              </a:rPr>
              <a:t>리스크</a:t>
            </a:r>
            <a:r>
              <a:rPr lang="ko-KR" altLang="en-US" dirty="0">
                <a:solidFill>
                  <a:srgbClr val="2F5597"/>
                </a:solidFill>
                <a:latin typeface="나눔스퀘어 ExtraBold" pitchFamily="50" charset="-127"/>
                <a:ea typeface="나눔스퀘어 ExtraBold" pitchFamily="50" charset="-127"/>
              </a:rPr>
              <a:t> 관리 시스템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에 집중한</a:t>
            </a:r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PMS</a:t>
            </a:r>
            <a:r>
              <a:rPr lang="ko-KR" altLang="en-US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시스템을 구축하려고 합니다</a:t>
            </a:r>
            <a:r>
              <a:rPr lang="en-US" altLang="ko-KR" sz="1500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914" y="632017"/>
            <a:ext cx="5695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erfect </a:t>
            </a:r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olution</a:t>
            </a:r>
            <a:endParaRPr lang="ko-KR" altLang="en-US" sz="4000" dirty="0">
              <a:solidFill>
                <a:srgbClr val="3333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526867" y="0"/>
            <a:ext cx="16171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36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이메일 인증 처리 후 인증 코드를 정확히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입력시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비밀번호 변경 할 수 있도록 설계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비밀번호 찾기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768600" y="1270000"/>
            <a:ext cx="3352800" cy="3733800"/>
            <a:chOff x="2768600" y="1270000"/>
            <a:chExt cx="3352800" cy="3733800"/>
          </a:xfrm>
        </p:grpSpPr>
        <p:sp>
          <p:nvSpPr>
            <p:cNvPr id="11" name="직사각형 10"/>
            <p:cNvSpPr/>
            <p:nvPr/>
          </p:nvSpPr>
          <p:spPr>
            <a:xfrm>
              <a:off x="2768600" y="1270000"/>
              <a:ext cx="3352800" cy="3733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175000" y="3873175"/>
              <a:ext cx="2540000" cy="360159"/>
            </a:xfrm>
            <a:prstGeom prst="rect">
              <a:avLst/>
            </a:prstGeom>
            <a:solidFill>
              <a:srgbClr val="0E0C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비밀번호 찾기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75000" y="3254421"/>
              <a:ext cx="2540000" cy="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이메일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75000" y="1356188"/>
              <a:ext cx="2540000" cy="665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퍼팩트</a:t>
              </a:r>
              <a:r>
                <a:rPr lang="ko-KR" altLang="en-US" b="1" dirty="0">
                  <a:solidFill>
                    <a:schemeClr val="tx1"/>
                  </a:solidFill>
                </a:rPr>
                <a:t> 솔루션</a:t>
              </a:r>
              <a:endParaRPr lang="ko-KR" altLang="en-US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768600" y="4521200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972435" y="4617478"/>
              <a:ext cx="2945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계정이 있으십니까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 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로그인 하기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 flipV="1">
              <a:off x="2768600" y="2046894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175000" y="2514600"/>
              <a:ext cx="2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이메일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인증후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임시 비밀번호로 변경합니다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069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사원번호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비밀번호 일치 시 로그인 처리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쿠키를 이용한 사원번호 저장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언어 선택을 통한 다국어 처리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itchFamily="50" charset="-127"/>
                <a:ea typeface="나눔스퀘어 Bold" pitchFamily="50" charset="-127"/>
              </a:rPr>
              <a:t>사원번호 저장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다국어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2" y="1195517"/>
            <a:ext cx="4948538" cy="37005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183" y="1219518"/>
            <a:ext cx="3544840" cy="1012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182" y="3191934"/>
            <a:ext cx="3544840" cy="984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760" y="5152344"/>
            <a:ext cx="3418243" cy="13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76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978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사원 정보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사원번호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프로필 사진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권한 등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를 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세션을 통해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프로필에 출력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로그아웃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controller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로그아웃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6293" y="1074194"/>
            <a:ext cx="8859908" cy="3541054"/>
            <a:chOff x="156293" y="1074194"/>
            <a:chExt cx="8859908" cy="35410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293" y="1074195"/>
              <a:ext cx="8825242" cy="354105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871142" y="1074194"/>
              <a:ext cx="1145059" cy="9708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54" y="5782509"/>
            <a:ext cx="5569468" cy="912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792" y="5092463"/>
            <a:ext cx="3250806" cy="24208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376421" y="5386562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view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776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이름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이메일 입력 후 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    사원번호 조회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사원번호 찾기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52" y="862841"/>
            <a:ext cx="3594721" cy="36506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233" y="862841"/>
            <a:ext cx="3517556" cy="3650650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4827373" y="2594919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12" y="5182723"/>
            <a:ext cx="5076677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사원정보 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DB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와 일치 했을 때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메일로 인증번호 전송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랜덤 번호 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6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자리 전송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인증번호 일치할 때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 비밀번호 변경 창 이동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비밀번호 찾기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005434" y="272836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809" y="1107310"/>
            <a:ext cx="2714640" cy="33987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969" y="1107310"/>
            <a:ext cx="2613268" cy="339878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7" y="1096428"/>
            <a:ext cx="2711010" cy="3409669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6049974" y="2728363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045" y="4801705"/>
            <a:ext cx="4636588" cy="99567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369734" y="5859929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view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082" y="5848411"/>
            <a:ext cx="4549970" cy="9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46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-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이메일 인증 후 비밀번호 변경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비밀번호는 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8~12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자리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영문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특수문자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숫자 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자리 이상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비밀번호 찾기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439082" y="2819274"/>
            <a:ext cx="197708" cy="205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69734" y="5927041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view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082" y="5873578"/>
            <a:ext cx="4549970" cy="8919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140" y="1101426"/>
            <a:ext cx="3445252" cy="3435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54" y="1101426"/>
            <a:ext cx="3445252" cy="3435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67" y="4782126"/>
            <a:ext cx="4661755" cy="10667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152" y="1112327"/>
            <a:ext cx="4914900" cy="18383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6388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사원 정보 조회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및 수정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마이페이지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마이페이지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7" y="1098909"/>
            <a:ext cx="8520229" cy="35148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068" y="5107532"/>
            <a:ext cx="5147046" cy="16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21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7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이미지 변경될 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409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멀티파트를 이용해서 서버에 파일 전송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프로필 등록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수정</a:t>
            </a:r>
            <a:r>
              <a:rPr lang="en-US" altLang="ko-KR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취소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77934" y="27601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7934" y="27770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vo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(Emp.java)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4741334"/>
            <a:ext cx="3572934" cy="177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7934" y="475826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Service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마이페이지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프로필사진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81D7FB61-FE88-4455-82A9-DF32E202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" y="1564453"/>
            <a:ext cx="5105284" cy="1025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BBB72D2-F223-4AA4-BD15-A12F26D27E24}"/>
              </a:ext>
            </a:extLst>
          </p:cNvPr>
          <p:cNvSpPr txBox="1"/>
          <p:nvPr/>
        </p:nvSpPr>
        <p:spPr>
          <a:xfrm>
            <a:off x="246248" y="1241374"/>
            <a:ext cx="29654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프로필 사진이 없을 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5C23630-093E-4631-9511-940A73658C3A}"/>
              </a:ext>
            </a:extLst>
          </p:cNvPr>
          <p:cNvSpPr txBox="1"/>
          <p:nvPr/>
        </p:nvSpPr>
        <p:spPr>
          <a:xfrm>
            <a:off x="246248" y="2601428"/>
            <a:ext cx="29654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프로필 사진이 있을 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02888B02-E171-4DC0-9E36-DA7F6E51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44" y="2955668"/>
            <a:ext cx="2979655" cy="11281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385B07E-C700-4729-B1FF-A71936E31C54}"/>
              </a:ext>
            </a:extLst>
          </p:cNvPr>
          <p:cNvGrpSpPr/>
          <p:nvPr/>
        </p:nvGrpSpPr>
        <p:grpSpPr>
          <a:xfrm>
            <a:off x="377473" y="3273931"/>
            <a:ext cx="2438400" cy="641418"/>
            <a:chOff x="377473" y="3273931"/>
            <a:chExt cx="2438400" cy="641418"/>
          </a:xfrm>
        </p:grpSpPr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84A5619B-3D91-4B1C-97D0-4D7CF492E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73" y="3273931"/>
              <a:ext cx="2438400" cy="641418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80F992D-2689-48AB-BC43-8E9E411199FE}"/>
                </a:ext>
              </a:extLst>
            </p:cNvPr>
            <p:cNvSpPr/>
            <p:nvPr/>
          </p:nvSpPr>
          <p:spPr>
            <a:xfrm>
              <a:off x="497464" y="3696300"/>
              <a:ext cx="1545070" cy="1819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24CCCFF2-5378-480D-A5A8-627C839F6665}"/>
                </a:ext>
              </a:extLst>
            </p:cNvPr>
            <p:cNvSpPr/>
            <p:nvPr/>
          </p:nvSpPr>
          <p:spPr>
            <a:xfrm>
              <a:off x="377473" y="3309263"/>
              <a:ext cx="1545070" cy="1819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2A64201-7BD1-492E-ACA5-C1292E3FF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713" y="1241374"/>
            <a:ext cx="3503472" cy="11970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8414768-DFE1-4A95-9A86-D114E3AE3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313" y="3623100"/>
            <a:ext cx="3484272" cy="67775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C64DDC0B-F629-4E16-8002-41A6506C0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783" y="3168791"/>
            <a:ext cx="3181350" cy="4852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905C23F8-6402-4B1D-9616-64FD27CBC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0313" y="5142908"/>
            <a:ext cx="3493872" cy="12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1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500" dirty="0" err="1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마이프로필에서</a:t>
            </a:r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     비밀번호 변경 가능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마이프로필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비밀번호 변경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C99D0ED-8315-4E45-8BB4-48F13D15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2" y="1039435"/>
            <a:ext cx="7729150" cy="3148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A824442-D3B8-4B3A-83BC-E05B9AD9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23" y="5105252"/>
            <a:ext cx="5216183" cy="14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8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 err="1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비밀번호찾기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3FAF646E-AB9D-4919-B776-D394C4C37297}"/>
              </a:ext>
            </a:extLst>
          </p:cNvPr>
          <p:cNvGrpSpPr/>
          <p:nvPr/>
        </p:nvGrpSpPr>
        <p:grpSpPr>
          <a:xfrm>
            <a:off x="991197" y="1209196"/>
            <a:ext cx="2664081" cy="4881765"/>
            <a:chOff x="1123626" y="1801804"/>
            <a:chExt cx="3418838" cy="3733800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B7F9AF3B-118A-4209-97D5-5B2575BC05C6}"/>
                </a:ext>
              </a:extLst>
            </p:cNvPr>
            <p:cNvSpPr/>
            <p:nvPr/>
          </p:nvSpPr>
          <p:spPr>
            <a:xfrm>
              <a:off x="1123626" y="1801804"/>
              <a:ext cx="3352800" cy="373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36C1C9C4-6137-4693-9FC3-2FA4EE5571B3}"/>
                </a:ext>
              </a:extLst>
            </p:cNvPr>
            <p:cNvSpPr/>
            <p:nvPr/>
          </p:nvSpPr>
          <p:spPr>
            <a:xfrm>
              <a:off x="1530026" y="4404979"/>
              <a:ext cx="2540000" cy="360159"/>
            </a:xfrm>
            <a:prstGeom prst="rect">
              <a:avLst/>
            </a:prstGeom>
            <a:solidFill>
              <a:srgbClr val="0E0C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3258D2EB-5830-4F8E-8459-E8E2C7DF46B8}"/>
                </a:ext>
              </a:extLst>
            </p:cNvPr>
            <p:cNvSpPr/>
            <p:nvPr/>
          </p:nvSpPr>
          <p:spPr>
            <a:xfrm>
              <a:off x="1530026" y="3399169"/>
              <a:ext cx="2540000" cy="36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비밀번호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1A32DD6D-61B9-4B9B-A2AE-74E22B5CC5B9}"/>
                </a:ext>
              </a:extLst>
            </p:cNvPr>
            <p:cNvSpPr/>
            <p:nvPr/>
          </p:nvSpPr>
          <p:spPr>
            <a:xfrm>
              <a:off x="1530026" y="2855977"/>
              <a:ext cx="2540000" cy="36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사원번호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958285C-5EFC-463F-86B3-57FE11CF6A32}"/>
                </a:ext>
              </a:extLst>
            </p:cNvPr>
            <p:cNvSpPr/>
            <p:nvPr/>
          </p:nvSpPr>
          <p:spPr>
            <a:xfrm>
              <a:off x="1530026" y="4001275"/>
              <a:ext cx="177800" cy="153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785BF45A-5C0F-4DEB-A82A-DFAD39D9F4D7}"/>
                </a:ext>
              </a:extLst>
            </p:cNvPr>
            <p:cNvSpPr/>
            <p:nvPr/>
          </p:nvSpPr>
          <p:spPr>
            <a:xfrm>
              <a:off x="1530026" y="1974118"/>
              <a:ext cx="2540000" cy="6653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E0C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</a:rPr>
                <a:t>퍼팩트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솔루션</a:t>
              </a:r>
              <a:endParaRPr lang="ko-KR" altLang="en-US" sz="1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41E3EF2-A7FB-41B8-8A47-D4418C01BD6F}"/>
                </a:ext>
              </a:extLst>
            </p:cNvPr>
            <p:cNvSpPr txBox="1"/>
            <p:nvPr/>
          </p:nvSpPr>
          <p:spPr>
            <a:xfrm>
              <a:off x="1767092" y="3950828"/>
              <a:ext cx="1735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사번</a:t>
              </a:r>
              <a:r>
                <a:rPr lang="ko-KR" altLang="en-US" sz="1200" dirty="0"/>
                <a:t> 저장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B5760A34-BB90-420C-BE01-C844834C115E}"/>
                </a:ext>
              </a:extLst>
            </p:cNvPr>
            <p:cNvCxnSpPr/>
            <p:nvPr/>
          </p:nvCxnSpPr>
          <p:spPr>
            <a:xfrm flipV="1">
              <a:off x="1123626" y="5053004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5D54FE13-9F52-4F9B-B6B6-F16F1F5ABF59}"/>
                </a:ext>
              </a:extLst>
            </p:cNvPr>
            <p:cNvCxnSpPr>
              <a:stCxn id="17" idx="2"/>
            </p:cNvCxnSpPr>
            <p:nvPr/>
          </p:nvCxnSpPr>
          <p:spPr>
            <a:xfrm flipV="1">
              <a:off x="2800026" y="5061471"/>
              <a:ext cx="0" cy="4741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97D6E0F-DF3B-428B-9EFA-338CDBE8EF18}"/>
                </a:ext>
              </a:extLst>
            </p:cNvPr>
            <p:cNvSpPr txBox="1"/>
            <p:nvPr/>
          </p:nvSpPr>
          <p:spPr>
            <a:xfrm>
              <a:off x="1292535" y="5167656"/>
              <a:ext cx="13385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계정 생성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A1C5920D-9AA2-40B0-B1AA-C5A0D7C1DDA8}"/>
                </a:ext>
              </a:extLst>
            </p:cNvPr>
            <p:cNvSpPr txBox="1"/>
            <p:nvPr/>
          </p:nvSpPr>
          <p:spPr>
            <a:xfrm>
              <a:off x="2800025" y="5169203"/>
              <a:ext cx="1742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비밀번호  찾기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0B408A03-3662-4008-8465-58080227701E}"/>
                </a:ext>
              </a:extLst>
            </p:cNvPr>
            <p:cNvCxnSpPr/>
            <p:nvPr/>
          </p:nvCxnSpPr>
          <p:spPr>
            <a:xfrm flipV="1">
              <a:off x="1132918" y="5524356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5081240" y="872072"/>
            <a:ext cx="2954866" cy="5554128"/>
            <a:chOff x="863602" y="872072"/>
            <a:chExt cx="2954866" cy="555412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B9662576-6A12-4706-9F93-918896660577}"/>
              </a:ext>
            </a:extLst>
          </p:cNvPr>
          <p:cNvGrpSpPr/>
          <p:nvPr/>
        </p:nvGrpSpPr>
        <p:grpSpPr>
          <a:xfrm>
            <a:off x="5233872" y="1341665"/>
            <a:ext cx="2649600" cy="4644263"/>
            <a:chOff x="2768600" y="1270000"/>
            <a:chExt cx="3352800" cy="3733800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3F19AB07-65CC-4010-97A8-C952C58C91B2}"/>
                </a:ext>
              </a:extLst>
            </p:cNvPr>
            <p:cNvSpPr/>
            <p:nvPr/>
          </p:nvSpPr>
          <p:spPr>
            <a:xfrm>
              <a:off x="2768600" y="1270000"/>
              <a:ext cx="3352800" cy="3733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1022F6A3-BFD1-4D9A-B0F4-3C65C35FC12D}"/>
                </a:ext>
              </a:extLst>
            </p:cNvPr>
            <p:cNvSpPr/>
            <p:nvPr/>
          </p:nvSpPr>
          <p:spPr>
            <a:xfrm>
              <a:off x="3175000" y="3873175"/>
              <a:ext cx="2540000" cy="360159"/>
            </a:xfrm>
            <a:prstGeom prst="rect">
              <a:avLst/>
            </a:prstGeom>
            <a:solidFill>
              <a:srgbClr val="0E0C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비밀번호 찾기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74915B92-DAFB-47B3-B551-9901FE25D53B}"/>
                </a:ext>
              </a:extLst>
            </p:cNvPr>
            <p:cNvSpPr/>
            <p:nvPr/>
          </p:nvSpPr>
          <p:spPr>
            <a:xfrm>
              <a:off x="3175000" y="3254421"/>
              <a:ext cx="2540000" cy="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이메일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45F67143-BC2C-486C-AEF5-D5D24D87A239}"/>
                </a:ext>
              </a:extLst>
            </p:cNvPr>
            <p:cNvSpPr/>
            <p:nvPr/>
          </p:nvSpPr>
          <p:spPr>
            <a:xfrm>
              <a:off x="3175000" y="1356188"/>
              <a:ext cx="2540000" cy="6653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퍼팩트</a:t>
              </a:r>
              <a:r>
                <a:rPr lang="ko-KR" altLang="en-US" b="1" dirty="0">
                  <a:solidFill>
                    <a:schemeClr val="tx1"/>
                  </a:solidFill>
                </a:rPr>
                <a:t> 솔루션</a:t>
              </a:r>
              <a:endParaRPr lang="ko-KR" altLang="en-US" b="1" dirty="0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2250F82C-E6AD-49CA-9CD3-96F56F92C49D}"/>
                </a:ext>
              </a:extLst>
            </p:cNvPr>
            <p:cNvCxnSpPr/>
            <p:nvPr/>
          </p:nvCxnSpPr>
          <p:spPr>
            <a:xfrm flipV="1">
              <a:off x="2768600" y="4521200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114C8FA4-41EC-494A-A8FB-48DA8A5D7D68}"/>
                </a:ext>
              </a:extLst>
            </p:cNvPr>
            <p:cNvSpPr txBox="1"/>
            <p:nvPr/>
          </p:nvSpPr>
          <p:spPr>
            <a:xfrm>
              <a:off x="2851371" y="4655386"/>
              <a:ext cx="3148965" cy="2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계정이 있으십니까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 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로그인 하기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D9E09828-540B-4AF6-B930-0CD6A6F4723A}"/>
                </a:ext>
              </a:extLst>
            </p:cNvPr>
            <p:cNvCxnSpPr/>
            <p:nvPr/>
          </p:nvCxnSpPr>
          <p:spPr>
            <a:xfrm flipV="1">
              <a:off x="2768600" y="2046894"/>
              <a:ext cx="3352800" cy="84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B35DBD68-F859-42FC-B5A4-8E8B832BA484}"/>
                </a:ext>
              </a:extLst>
            </p:cNvPr>
            <p:cNvSpPr txBox="1"/>
            <p:nvPr/>
          </p:nvSpPr>
          <p:spPr>
            <a:xfrm>
              <a:off x="3175000" y="2514600"/>
              <a:ext cx="2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이메일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인증후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임시 비밀번호로 변경합니다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13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1364" y="309225"/>
            <a:ext cx="65256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erfect </a:t>
            </a:r>
          </a:p>
          <a:p>
            <a:r>
              <a:rPr lang="en-US" altLang="ko-KR" sz="5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</a:t>
            </a:r>
            <a:r>
              <a:rPr lang="en-US" altLang="ko-KR" sz="4000" dirty="0">
                <a:solidFill>
                  <a:srgbClr val="3333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olution’s Good Points</a:t>
            </a:r>
            <a:endParaRPr lang="ko-KR" altLang="en-US" sz="4000" dirty="0">
              <a:solidFill>
                <a:srgbClr val="3333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3" y="2304399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3463" y="2304399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943" y="2549551"/>
            <a:ext cx="309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체계적인 업무관리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545" y="3101201"/>
            <a:ext cx="368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업무를 계층구조로 나누어 관리하는 </a:t>
            </a:r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체계적인 프로젝트 관리 시스템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22313" y="2304399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2313" y="2304399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3795" y="2515186"/>
            <a:ext cx="309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효율적인 시간 관리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3795" y="3008237"/>
            <a:ext cx="35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간트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 차트를 이용하여 업무 일정을 확인하면서 배정할 수 있고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</a:p>
          <a:p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캘린더를 이용하여 일정을 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3463" y="4679342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3463" y="4679342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4945" y="4890129"/>
            <a:ext cx="309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대시보드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4944" y="5414153"/>
            <a:ext cx="359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간트차트와</a:t>
            </a:r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 각 종 차트를 이용해</a:t>
            </a:r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프로젝트 진행 현황을 한 눈에 확인</a:t>
            </a:r>
            <a:endParaRPr lang="en-US" altLang="ko-KR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2313" y="4679342"/>
            <a:ext cx="3945698" cy="1753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22313" y="4679342"/>
            <a:ext cx="107124" cy="1753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83795" y="4890129"/>
            <a:ext cx="309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리스크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관리 시스템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83795" y="5389463"/>
            <a:ext cx="368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이슈에 대한 대응 방향을 제시하고</a:t>
            </a:r>
            <a:r>
              <a:rPr lang="en-US" altLang="ko-KR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dirty="0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적절한 조치를 취하여 </a:t>
            </a:r>
            <a:r>
              <a:rPr lang="ko-KR" altLang="en-US" dirty="0" err="1">
                <a:solidFill>
                  <a:srgbClr val="333333"/>
                </a:solidFill>
                <a:latin typeface="나눔스퀘어 Bold" pitchFamily="50" charset="-127"/>
                <a:ea typeface="나눔스퀘어 Bold" pitchFamily="50" charset="-127"/>
              </a:rPr>
              <a:t>리스크관리</a:t>
            </a:r>
            <a:endParaRPr lang="ko-KR" altLang="en-US" dirty="0">
              <a:solidFill>
                <a:srgbClr val="3333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256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5733" y="736601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385733" y="2751668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93894" y="2751668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85733" y="4766735"/>
            <a:ext cx="4216402" cy="17949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93894" y="4766735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1B660B5-F69C-4004-BBB0-07731AC8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315" y="1126068"/>
            <a:ext cx="4073237" cy="13375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518AE8-15E9-4191-ABBE-A49CFABA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0" y="1114855"/>
            <a:ext cx="2824878" cy="5067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67F941B-1BE0-4A11-836B-C0B2677A1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315" y="3318937"/>
            <a:ext cx="4073237" cy="116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8006E6-FA8B-44F0-A408-69C225A9C2F7}"/>
              </a:ext>
            </a:extLst>
          </p:cNvPr>
          <p:cNvSpPr txBox="1"/>
          <p:nvPr/>
        </p:nvSpPr>
        <p:spPr>
          <a:xfrm>
            <a:off x="5625409" y="767834"/>
            <a:ext cx="274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.</a:t>
            </a:r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getText</a:t>
            </a:r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().</a:t>
            </a:r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toString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552B6FC-EBE4-4FF0-B389-9CD6B11BB301}"/>
              </a:ext>
            </a:extLst>
          </p:cNvPr>
          <p:cNvSpPr txBox="1"/>
          <p:nvPr/>
        </p:nvSpPr>
        <p:spPr>
          <a:xfrm>
            <a:off x="5632911" y="2806414"/>
            <a:ext cx="27720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Json</a:t>
            </a:r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데이터를 </a:t>
            </a:r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gson</a:t>
            </a:r>
            <a:r>
              <a:rPr lang="ko-KR" altLang="en-US" sz="1300" dirty="0" err="1">
                <a:latin typeface="나눔스퀘어" pitchFamily="50" charset="-127"/>
                <a:ea typeface="나눔스퀘어 Bold" pitchFamily="50" charset="-127"/>
              </a:rPr>
              <a:t>으로변환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911C332-D125-4ACF-A169-B03498ED5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375" y="5305413"/>
            <a:ext cx="4136658" cy="12333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66FB832-24A2-49F9-A729-4F8784793D50}"/>
              </a:ext>
            </a:extLst>
          </p:cNvPr>
          <p:cNvSpPr txBox="1"/>
          <p:nvPr/>
        </p:nvSpPr>
        <p:spPr>
          <a:xfrm>
            <a:off x="5671380" y="4789853"/>
            <a:ext cx="27720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정보가 일치할 때 사원 권한에 맞게</a:t>
            </a: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페이지 이동처리</a:t>
            </a:r>
          </a:p>
        </p:txBody>
      </p:sp>
    </p:spTree>
    <p:extLst>
      <p:ext uri="{BB962C8B-B14F-4D97-AF65-F5344CB8AC3E}">
        <p14:creationId xmlns:p14="http://schemas.microsoft.com/office/powerpoint/2010/main" val="554236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6D6158A-0B97-4547-BD60-B0D2ADED6CC0}"/>
              </a:ext>
            </a:extLst>
          </p:cNvPr>
          <p:cNvGrpSpPr/>
          <p:nvPr/>
        </p:nvGrpSpPr>
        <p:grpSpPr>
          <a:xfrm>
            <a:off x="688195" y="1117753"/>
            <a:ext cx="2186939" cy="4622494"/>
            <a:chOff x="677335" y="872070"/>
            <a:chExt cx="2954866" cy="5554128"/>
          </a:xfrm>
        </p:grpSpPr>
        <p:grpSp>
          <p:nvGrpSpPr>
            <p:cNvPr id="13" name="그룹 12"/>
            <p:cNvGrpSpPr/>
            <p:nvPr/>
          </p:nvGrpSpPr>
          <p:grpSpPr>
            <a:xfrm>
              <a:off x="677335" y="872070"/>
              <a:ext cx="2954866" cy="5554128"/>
              <a:chOff x="863602" y="872072"/>
              <a:chExt cx="2954866" cy="5554128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863602" y="872072"/>
                <a:ext cx="2954866" cy="5554128"/>
              </a:xfrm>
              <a:prstGeom prst="roundRect">
                <a:avLst>
                  <a:gd name="adj" fmla="val 86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939801" y="1126070"/>
                <a:ext cx="2810334" cy="5033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1985728" y="952502"/>
                <a:ext cx="710613" cy="8192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C2D7AF32-2DE9-4B87-8F10-F6E49F8CB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220" y="1126068"/>
              <a:ext cx="2810334" cy="4889042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698A6CDB-E3A5-4F2C-BFD2-6B7E0E9BBDED}"/>
              </a:ext>
            </a:extLst>
          </p:cNvPr>
          <p:cNvGrpSpPr/>
          <p:nvPr/>
        </p:nvGrpSpPr>
        <p:grpSpPr>
          <a:xfrm>
            <a:off x="3440356" y="1119177"/>
            <a:ext cx="2186939" cy="4619646"/>
            <a:chOff x="863602" y="872072"/>
            <a:chExt cx="2954866" cy="5554128"/>
          </a:xfrm>
        </p:grpSpPr>
        <p:sp>
          <p:nvSpPr>
            <p:cNvPr id="30" name="모서리가 둥근 직사각형 9">
              <a:extLst>
                <a:ext uri="{FF2B5EF4-FFF2-40B4-BE49-F238E27FC236}">
                  <a16:creationId xmlns="" xmlns:a16="http://schemas.microsoft.com/office/drawing/2014/main" id="{1E2BE860-AA72-4DE0-B9CC-04F5372223BF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05D76AE-952A-48A0-84D7-D7A6B221F8BF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11">
              <a:extLst>
                <a:ext uri="{FF2B5EF4-FFF2-40B4-BE49-F238E27FC236}">
                  <a16:creationId xmlns="" xmlns:a16="http://schemas.microsoft.com/office/drawing/2014/main" id="{05F1777E-A2A4-44B5-9E1F-6C8E6F2751C7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D52CDD81-7C6B-4377-87EA-2E7B156BECDC}"/>
              </a:ext>
            </a:extLst>
          </p:cNvPr>
          <p:cNvGrpSpPr/>
          <p:nvPr/>
        </p:nvGrpSpPr>
        <p:grpSpPr>
          <a:xfrm>
            <a:off x="6192517" y="1106995"/>
            <a:ext cx="2186939" cy="4631828"/>
            <a:chOff x="863602" y="872072"/>
            <a:chExt cx="2954866" cy="5554128"/>
          </a:xfrm>
        </p:grpSpPr>
        <p:sp>
          <p:nvSpPr>
            <p:cNvPr id="48" name="모서리가 둥근 직사각형 9">
              <a:extLst>
                <a:ext uri="{FF2B5EF4-FFF2-40B4-BE49-F238E27FC236}">
                  <a16:creationId xmlns="" xmlns:a16="http://schemas.microsoft.com/office/drawing/2014/main" id="{24DC2ECE-2579-43C2-A80E-DE8F5F2B5175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350AF065-1667-438E-AD99-73962D7913D3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11">
              <a:extLst>
                <a:ext uri="{FF2B5EF4-FFF2-40B4-BE49-F238E27FC236}">
                  <a16:creationId xmlns="" xmlns:a16="http://schemas.microsoft.com/office/drawing/2014/main" id="{1B7846FD-C108-4126-A441-174D974F3B32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3A3E260-2FE1-4E89-AD2C-E2A260491613}"/>
              </a:ext>
            </a:extLst>
          </p:cNvPr>
          <p:cNvSpPr txBox="1"/>
          <p:nvPr/>
        </p:nvSpPr>
        <p:spPr>
          <a:xfrm>
            <a:off x="1323566" y="5846802"/>
            <a:ext cx="9161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일반 사원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68240A2-2F8F-4A82-80B9-95E83E1E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52" y="1313850"/>
            <a:ext cx="2079969" cy="4202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D65F2A9-D709-4CB0-BE17-C231EF515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913" y="1318815"/>
            <a:ext cx="2079969" cy="420008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4E0E62B8-1F94-47F6-B571-1C3420D44491}"/>
              </a:ext>
            </a:extLst>
          </p:cNvPr>
          <p:cNvSpPr txBox="1"/>
          <p:nvPr/>
        </p:nvSpPr>
        <p:spPr>
          <a:xfrm>
            <a:off x="4075727" y="5852200"/>
            <a:ext cx="9161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PM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08590979-BD15-4215-8140-7FF9AC058471}"/>
              </a:ext>
            </a:extLst>
          </p:cNvPr>
          <p:cNvSpPr txBox="1"/>
          <p:nvPr/>
        </p:nvSpPr>
        <p:spPr>
          <a:xfrm>
            <a:off x="6864926" y="5847638"/>
            <a:ext cx="9161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CEO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137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BF48FBA-E9E8-4A2D-97F5-3C7C46DD4FFB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A5B04E-9F3F-481D-A547-3F453659F851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사원번호 찾기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BB104DCF-FFA9-43BA-BED0-DA8423BAE214}"/>
              </a:ext>
            </a:extLst>
          </p:cNvPr>
          <p:cNvGrpSpPr/>
          <p:nvPr/>
        </p:nvGrpSpPr>
        <p:grpSpPr>
          <a:xfrm>
            <a:off x="1213884" y="864513"/>
            <a:ext cx="2954866" cy="5554128"/>
            <a:chOff x="863602" y="872072"/>
            <a:chExt cx="2954866" cy="5554128"/>
          </a:xfrm>
        </p:grpSpPr>
        <p:sp>
          <p:nvSpPr>
            <p:cNvPr id="50" name="모서리가 둥근 직사각형 9">
              <a:extLst>
                <a:ext uri="{FF2B5EF4-FFF2-40B4-BE49-F238E27FC236}">
                  <a16:creationId xmlns="" xmlns:a16="http://schemas.microsoft.com/office/drawing/2014/main" id="{FD15DF7F-631C-4AE1-A0A5-DDFC92C4D6B7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CB6E46D0-F625-42C1-99F9-BC5A83C634D5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11">
              <a:extLst>
                <a:ext uri="{FF2B5EF4-FFF2-40B4-BE49-F238E27FC236}">
                  <a16:creationId xmlns="" xmlns:a16="http://schemas.microsoft.com/office/drawing/2014/main" id="{6BEC76E4-4945-46ED-9335-210264E814FE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A035AC45-90EE-45A6-B461-04102374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30" y="1118510"/>
            <a:ext cx="2803987" cy="5033161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FBDC4368-102A-4B25-9BB4-877ED966407A}"/>
              </a:ext>
            </a:extLst>
          </p:cNvPr>
          <p:cNvGrpSpPr/>
          <p:nvPr/>
        </p:nvGrpSpPr>
        <p:grpSpPr>
          <a:xfrm>
            <a:off x="4916706" y="864513"/>
            <a:ext cx="2954866" cy="5554128"/>
            <a:chOff x="863602" y="872072"/>
            <a:chExt cx="2954866" cy="5554128"/>
          </a:xfrm>
        </p:grpSpPr>
        <p:sp>
          <p:nvSpPr>
            <p:cNvPr id="55" name="모서리가 둥근 직사각형 9">
              <a:extLst>
                <a:ext uri="{FF2B5EF4-FFF2-40B4-BE49-F238E27FC236}">
                  <a16:creationId xmlns="" xmlns:a16="http://schemas.microsoft.com/office/drawing/2014/main" id="{0AC493FA-A76C-48A4-B1C5-1D0703CCCD9F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6EE68A47-ABC3-4F9C-BA20-C1D592EA5CFC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11">
              <a:extLst>
                <a:ext uri="{FF2B5EF4-FFF2-40B4-BE49-F238E27FC236}">
                  <a16:creationId xmlns="" xmlns:a16="http://schemas.microsoft.com/office/drawing/2014/main" id="{D6EED713-2478-450C-B848-41F5D73AA0B2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C1919AB4-0EED-4081-AC0B-62FB151D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396" y="1118510"/>
            <a:ext cx="2794843" cy="503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1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BF48FBA-E9E8-4A2D-97F5-3C7C46DD4FFB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A5B04E-9F3F-481D-A547-3F453659F851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비밀번호 찾기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FFB966BC-C982-4671-B8F1-DC25CA306A98}"/>
              </a:ext>
            </a:extLst>
          </p:cNvPr>
          <p:cNvGrpSpPr/>
          <p:nvPr/>
        </p:nvGrpSpPr>
        <p:grpSpPr>
          <a:xfrm>
            <a:off x="286004" y="1112680"/>
            <a:ext cx="2552365" cy="4619646"/>
            <a:chOff x="863602" y="872072"/>
            <a:chExt cx="2954866" cy="5554128"/>
          </a:xfrm>
        </p:grpSpPr>
        <p:sp>
          <p:nvSpPr>
            <p:cNvPr id="34" name="모서리가 둥근 직사각형 9">
              <a:extLst>
                <a:ext uri="{FF2B5EF4-FFF2-40B4-BE49-F238E27FC236}">
                  <a16:creationId xmlns="" xmlns:a16="http://schemas.microsoft.com/office/drawing/2014/main" id="{F627A9A1-1777-4DFA-8975-5C019238DEDD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D71B01B-1265-4E0A-B5BE-36C9566B5C56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11">
              <a:extLst>
                <a:ext uri="{FF2B5EF4-FFF2-40B4-BE49-F238E27FC236}">
                  <a16:creationId xmlns="" xmlns:a16="http://schemas.microsoft.com/office/drawing/2014/main" id="{B3C4AF09-19B5-46C8-ACAF-739F7EBCC0F3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57E40D3-8C90-4809-9C10-00428646BADF}"/>
              </a:ext>
            </a:extLst>
          </p:cNvPr>
          <p:cNvSpPr txBox="1"/>
          <p:nvPr/>
        </p:nvSpPr>
        <p:spPr>
          <a:xfrm>
            <a:off x="768836" y="5845215"/>
            <a:ext cx="1425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비밀번호 찾기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46668DDE-59A5-497C-9938-E67B36DA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0" y="1312318"/>
            <a:ext cx="2427521" cy="419737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E077C866-2513-4DC9-99B8-F1FA4F5F63A6}"/>
              </a:ext>
            </a:extLst>
          </p:cNvPr>
          <p:cNvGrpSpPr/>
          <p:nvPr/>
        </p:nvGrpSpPr>
        <p:grpSpPr>
          <a:xfrm>
            <a:off x="3267619" y="1119177"/>
            <a:ext cx="2552365" cy="4619646"/>
            <a:chOff x="863602" y="872072"/>
            <a:chExt cx="2954866" cy="5554128"/>
          </a:xfrm>
        </p:grpSpPr>
        <p:sp>
          <p:nvSpPr>
            <p:cNvPr id="23" name="모서리가 둥근 직사각형 9">
              <a:extLst>
                <a:ext uri="{FF2B5EF4-FFF2-40B4-BE49-F238E27FC236}">
                  <a16:creationId xmlns="" xmlns:a16="http://schemas.microsoft.com/office/drawing/2014/main" id="{02238943-A02B-4FE0-8688-16AC353AE09E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1554184B-AF5F-42D3-86A1-B06BC5E38CC2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11">
              <a:extLst>
                <a:ext uri="{FF2B5EF4-FFF2-40B4-BE49-F238E27FC236}">
                  <a16:creationId xmlns="" xmlns:a16="http://schemas.microsoft.com/office/drawing/2014/main" id="{9658C00B-6912-4361-B77D-E06E221E6A8F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A00C12A-5C98-4BEB-824F-FEB0F77A2B8C}"/>
              </a:ext>
            </a:extLst>
          </p:cNvPr>
          <p:cNvSpPr txBox="1"/>
          <p:nvPr/>
        </p:nvSpPr>
        <p:spPr>
          <a:xfrm>
            <a:off x="3859053" y="5839619"/>
            <a:ext cx="1425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이메일 인증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45A5A00-259C-4E40-A594-B33FF6AC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38" y="1330440"/>
            <a:ext cx="2427521" cy="4185747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F3B14B54-4641-4799-8D12-1D8EEB95D69A}"/>
              </a:ext>
            </a:extLst>
          </p:cNvPr>
          <p:cNvGrpSpPr/>
          <p:nvPr/>
        </p:nvGrpSpPr>
        <p:grpSpPr>
          <a:xfrm>
            <a:off x="6249235" y="1111158"/>
            <a:ext cx="2552365" cy="4619646"/>
            <a:chOff x="863602" y="872072"/>
            <a:chExt cx="2954866" cy="5554128"/>
          </a:xfrm>
        </p:grpSpPr>
        <p:sp>
          <p:nvSpPr>
            <p:cNvPr id="47" name="모서리가 둥근 직사각형 9">
              <a:extLst>
                <a:ext uri="{FF2B5EF4-FFF2-40B4-BE49-F238E27FC236}">
                  <a16:creationId xmlns="" xmlns:a16="http://schemas.microsoft.com/office/drawing/2014/main" id="{6604B89A-B81D-48C5-8DC8-292D1BFDE211}"/>
                </a:ext>
              </a:extLst>
            </p:cNvPr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EDC89A8A-46D7-4214-B454-903DE828CF39}"/>
                </a:ext>
              </a:extLst>
            </p:cNvPr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11">
              <a:extLst>
                <a:ext uri="{FF2B5EF4-FFF2-40B4-BE49-F238E27FC236}">
                  <a16:creationId xmlns="" xmlns:a16="http://schemas.microsoft.com/office/drawing/2014/main" id="{CFB07809-538D-4697-86DB-24E5A99EB48B}"/>
                </a:ext>
              </a:extLst>
            </p:cNvPr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3718CCB-DC8F-41FD-92F9-B294E1F77C52}"/>
              </a:ext>
            </a:extLst>
          </p:cNvPr>
          <p:cNvSpPr txBox="1"/>
          <p:nvPr/>
        </p:nvSpPr>
        <p:spPr>
          <a:xfrm>
            <a:off x="6812470" y="5839619"/>
            <a:ext cx="1425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비밀번호 변경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7186C368-9DB5-47D4-B2C1-25C370725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54" y="1312319"/>
            <a:ext cx="2427521" cy="41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28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박현주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1704974" y="2309527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A122A37A-4D19-4183-9F26-9A03A8246A98}"/>
              </a:ext>
            </a:extLst>
          </p:cNvPr>
          <p:cNvSpPr/>
          <p:nvPr/>
        </p:nvSpPr>
        <p:spPr>
          <a:xfrm>
            <a:off x="6553199" y="3303952"/>
            <a:ext cx="827419" cy="809625"/>
          </a:xfrm>
          <a:prstGeom prst="ellipse">
            <a:avLst/>
          </a:prstGeom>
          <a:solidFill>
            <a:srgbClr val="B4C7E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4001" y="2258882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사원관리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564D427-7D37-44C1-BB4B-8C2D4FA3C004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194733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진행상황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85910"/>
              </p:ext>
            </p:extLst>
          </p:nvPr>
        </p:nvGraphicFramePr>
        <p:xfrm>
          <a:off x="112604" y="564220"/>
          <a:ext cx="8928955" cy="6169226"/>
        </p:xfrm>
        <a:graphic>
          <a:graphicData uri="http://schemas.openxmlformats.org/drawingml/2006/table">
            <a:tbl>
              <a:tblPr/>
              <a:tblGrid>
                <a:gridCol w="710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64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796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682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3425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598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dirty="0">
                          <a:effectLst/>
                        </a:rPr>
                        <a:t>날짜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>
                          <a:effectLst/>
                        </a:rPr>
                        <a:t>업무 목표</a:t>
                      </a:r>
                      <a:r>
                        <a:rPr lang="en-US" altLang="ko-KR" sz="700" b="1">
                          <a:effectLst/>
                        </a:rPr>
                        <a:t>(</a:t>
                      </a:r>
                      <a:r>
                        <a:rPr lang="ko-KR" altLang="en-US" sz="700" b="1">
                          <a:effectLst/>
                        </a:rPr>
                        <a:t>설계</a:t>
                      </a:r>
                      <a:r>
                        <a:rPr lang="en-US" altLang="ko-KR" sz="700" b="1">
                          <a:effectLst/>
                        </a:rPr>
                        <a:t>, </a:t>
                      </a:r>
                      <a:r>
                        <a:rPr lang="ko-KR" altLang="en-US" sz="700" b="1">
                          <a:effectLst/>
                        </a:rPr>
                        <a:t>페이지구현</a:t>
                      </a:r>
                      <a:r>
                        <a:rPr lang="en-US" altLang="ko-KR" sz="700" b="1">
                          <a:effectLst/>
                        </a:rPr>
                        <a:t>, DB</a:t>
                      </a:r>
                      <a:r>
                        <a:rPr lang="ko-KR" altLang="en-US" sz="700" b="1">
                          <a:effectLst/>
                        </a:rPr>
                        <a:t>연동</a:t>
                      </a:r>
                      <a:r>
                        <a:rPr lang="en-US" altLang="ko-KR" sz="700" b="1">
                          <a:effectLst/>
                        </a:rPr>
                        <a:t>,</a:t>
                      </a:r>
                      <a:r>
                        <a:rPr lang="ko-KR" altLang="en-US" sz="700" b="1">
                          <a:effectLst/>
                        </a:rPr>
                        <a:t>앱</a:t>
                      </a:r>
                      <a:r>
                        <a:rPr lang="en-US" altLang="ko-KR" sz="700" b="1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dirty="0">
                          <a:effectLst/>
                        </a:rPr>
                        <a:t>현재진행 페이지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dirty="0">
                          <a:effectLst/>
                        </a:rPr>
                        <a:t>목표 대비</a:t>
                      </a:r>
                      <a:br>
                        <a:rPr lang="ko-KR" altLang="en-US" sz="700" b="1" dirty="0">
                          <a:effectLst/>
                        </a:rPr>
                      </a:br>
                      <a:r>
                        <a:rPr lang="ko-KR" altLang="en-US" sz="700" b="1" dirty="0">
                          <a:effectLst/>
                        </a:rPr>
                        <a:t>진행률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>
                          <a:effectLst/>
                        </a:rPr>
                        <a:t>현재 이슈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700">
                          <a:effectLst/>
                        </a:rPr>
                        <a:t>프로젝트 주제 결정</a:t>
                      </a:r>
                      <a:r>
                        <a:rPr lang="en-US" altLang="ko-KR" sz="700">
                          <a:effectLst/>
                        </a:rPr>
                        <a:t>(PMS</a:t>
                      </a:r>
                      <a:r>
                        <a:rPr lang="ko-KR" altLang="en-US" sz="700">
                          <a:effectLst/>
                        </a:rPr>
                        <a:t>시스템 </a:t>
                      </a:r>
                      <a:r>
                        <a:rPr lang="en-US" altLang="ko-KR" sz="700">
                          <a:effectLst/>
                        </a:rPr>
                        <a:t>PerfectSolution)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5/3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PMS </a:t>
                      </a:r>
                      <a:r>
                        <a:rPr lang="ko-KR" altLang="en-US" sz="700" dirty="0">
                          <a:effectLst/>
                        </a:rPr>
                        <a:t>시스템 이해를 위한 정보 수집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PMS </a:t>
                      </a:r>
                      <a:r>
                        <a:rPr lang="ko-KR" altLang="en-US" sz="700">
                          <a:effectLst/>
                        </a:rPr>
                        <a:t>시스템 이해를 위한 정보 수집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5/4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PMS </a:t>
                      </a:r>
                      <a:r>
                        <a:rPr lang="ko-KR" altLang="en-US" sz="700" dirty="0">
                          <a:effectLst/>
                        </a:rPr>
                        <a:t>시스템 이해를 위한 정보 수집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PMS </a:t>
                      </a:r>
                      <a:r>
                        <a:rPr lang="ko-KR" altLang="en-US" sz="700" dirty="0">
                          <a:effectLst/>
                        </a:rPr>
                        <a:t>시스템 이해를 위한 정보 수집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5/5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프로젝트 디자인 및 발표양식 제작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 err="1">
                          <a:effectLst/>
                        </a:rPr>
                        <a:t>ppt</a:t>
                      </a:r>
                      <a:r>
                        <a:rPr lang="ko-KR" altLang="en-US" sz="700" dirty="0">
                          <a:effectLst/>
                        </a:rPr>
                        <a:t>를 통해 프로젝트 디자인 및 발표양식 제작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5/6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웹페이지 화면설계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ko-KR" altLang="en-US" sz="700" dirty="0" err="1">
                          <a:effectLst/>
                        </a:rPr>
                        <a:t>웹페이지</a:t>
                      </a:r>
                      <a:r>
                        <a:rPr lang="ko-KR" altLang="en-US" sz="700" dirty="0">
                          <a:effectLst/>
                        </a:rPr>
                        <a:t> 화면설계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5/7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웹페이지 화면설계 마무리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ko-KR" altLang="en-US" sz="700" dirty="0" err="1">
                          <a:effectLst/>
                        </a:rPr>
                        <a:t>웹페이지</a:t>
                      </a:r>
                      <a:r>
                        <a:rPr lang="ko-KR" altLang="en-US" sz="700" dirty="0">
                          <a:effectLst/>
                        </a:rPr>
                        <a:t> 화면설계</a:t>
                      </a:r>
                      <a:r>
                        <a:rPr lang="en-US" altLang="ko-KR" sz="700" dirty="0">
                          <a:effectLst/>
                        </a:rPr>
                        <a:t>(</a:t>
                      </a:r>
                      <a:r>
                        <a:rPr lang="ko-KR" altLang="en-US" sz="700" dirty="0">
                          <a:effectLst/>
                        </a:rPr>
                        <a:t>최종</a:t>
                      </a:r>
                      <a:r>
                        <a:rPr lang="en-US" altLang="ko-KR" sz="700" dirty="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로고 디자인 완료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5/8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</a:t>
                      </a:r>
                      <a:r>
                        <a:rPr lang="ko-KR" altLang="en-US" sz="700" dirty="0">
                          <a:effectLst/>
                        </a:rPr>
                        <a:t>주차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5/9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준비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sz="700">
                          <a:effectLst/>
                        </a:rPr>
                        <a:t>spl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table </a:t>
                      </a:r>
                      <a:r>
                        <a:rPr lang="ko-KR" altLang="en-US" sz="700">
                          <a:effectLst/>
                        </a:rPr>
                        <a:t>및 </a:t>
                      </a:r>
                      <a:r>
                        <a:rPr lang="en-US" altLang="ko-KR" sz="700">
                          <a:effectLst/>
                        </a:rPr>
                        <a:t>value </a:t>
                      </a:r>
                      <a:r>
                        <a:rPr lang="ko-KR" altLang="en-US" sz="700">
                          <a:effectLst/>
                        </a:rPr>
                        <a:t>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5/10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준비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sz="700">
                          <a:effectLst/>
                        </a:rPr>
                        <a:t>spl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table </a:t>
                      </a:r>
                      <a:r>
                        <a:rPr lang="ko-KR" altLang="en-US" sz="700">
                          <a:effectLst/>
                        </a:rPr>
                        <a:t>및 </a:t>
                      </a:r>
                      <a:r>
                        <a:rPr lang="en-US" altLang="ko-KR" sz="700">
                          <a:effectLst/>
                        </a:rPr>
                        <a:t>value </a:t>
                      </a:r>
                      <a:r>
                        <a:rPr lang="ko-KR" altLang="en-US" sz="700">
                          <a:effectLst/>
                        </a:rPr>
                        <a:t>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5/11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 준비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en-US" sz="700" dirty="0" err="1">
                          <a:effectLst/>
                        </a:rPr>
                        <a:t>spl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table </a:t>
                      </a:r>
                      <a:r>
                        <a:rPr lang="ko-KR" altLang="en-US" sz="700">
                          <a:effectLst/>
                        </a:rPr>
                        <a:t>및 </a:t>
                      </a:r>
                      <a:r>
                        <a:rPr lang="en-US" altLang="ko-KR" sz="700">
                          <a:effectLst/>
                        </a:rPr>
                        <a:t>value </a:t>
                      </a:r>
                      <a:r>
                        <a:rPr lang="ko-KR" altLang="en-US" sz="700">
                          <a:effectLst/>
                        </a:rPr>
                        <a:t>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5/12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sql </a:t>
                      </a:r>
                      <a:r>
                        <a:rPr lang="ko-KR" altLang="en-US" sz="700">
                          <a:effectLst/>
                        </a:rPr>
                        <a:t>설정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en-US" sz="700" dirty="0" err="1">
                          <a:effectLst/>
                        </a:rPr>
                        <a:t>spl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table </a:t>
                      </a:r>
                      <a:r>
                        <a:rPr lang="ko-KR" altLang="en-US" sz="700">
                          <a:effectLst/>
                        </a:rPr>
                        <a:t>및 </a:t>
                      </a:r>
                      <a:r>
                        <a:rPr lang="en-US" altLang="ko-KR" sz="700">
                          <a:effectLst/>
                        </a:rPr>
                        <a:t>value </a:t>
                      </a:r>
                      <a:r>
                        <a:rPr lang="ko-KR" altLang="en-US" sz="700">
                          <a:effectLst/>
                        </a:rPr>
                        <a:t>설계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5/13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사원목록 화면 구현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화면 구현 중</a:t>
                      </a:r>
                      <a:r>
                        <a:rPr lang="en-US" altLang="ko-KR" sz="700" dirty="0">
                          <a:effectLst/>
                        </a:rPr>
                        <a:t>.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5/14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사원목록 </a:t>
                      </a:r>
                      <a:r>
                        <a:rPr lang="en-US" altLang="ko-KR" sz="700">
                          <a:effectLst/>
                        </a:rPr>
                        <a:t>list </a:t>
                      </a:r>
                      <a:r>
                        <a:rPr lang="ko-KR" altLang="en-US" sz="700">
                          <a:effectLst/>
                        </a:rPr>
                        <a:t>출력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</a:t>
                      </a:r>
                      <a:r>
                        <a:rPr lang="en-US" altLang="ko-KR" sz="700" dirty="0">
                          <a:effectLst/>
                        </a:rPr>
                        <a:t>list </a:t>
                      </a:r>
                      <a:r>
                        <a:rPr lang="ko-KR" altLang="en-US" sz="700" dirty="0">
                          <a:effectLst/>
                        </a:rPr>
                        <a:t>출력 구현 중</a:t>
                      </a:r>
                      <a:r>
                        <a:rPr lang="en-US" altLang="ko-KR" sz="700" dirty="0">
                          <a:effectLst/>
                        </a:rPr>
                        <a:t>.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5/15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2</a:t>
                      </a:r>
                      <a:r>
                        <a:rPr lang="ko-KR" altLang="en-US" sz="700" dirty="0">
                          <a:effectLst/>
                        </a:rPr>
                        <a:t>주차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5/16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화면 구현하기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5/17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화면 구현하기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>
                        <a:effectLst/>
                      </a:endParaRP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5/18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사원목록 페이지 수정하기</a:t>
                      </a:r>
                      <a:r>
                        <a:rPr lang="en-US" altLang="ko-KR" sz="700" dirty="0">
                          <a:effectLst/>
                        </a:rPr>
                        <a:t>(</a:t>
                      </a:r>
                      <a:r>
                        <a:rPr lang="ko-KR" altLang="en-US" sz="700" dirty="0">
                          <a:effectLst/>
                        </a:rPr>
                        <a:t>버튼수정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  <a:r>
                        <a:rPr lang="ko-KR" altLang="en-US" sz="700" dirty="0">
                          <a:effectLst/>
                        </a:rPr>
                        <a:t>기능추가 등</a:t>
                      </a:r>
                      <a:r>
                        <a:rPr lang="en-US" altLang="ko-KR" sz="700" dirty="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버튼 구성 수정 </a:t>
                      </a:r>
                      <a:r>
                        <a:rPr lang="en-US" altLang="ko-KR" sz="700">
                          <a:effectLst/>
                        </a:rPr>
                        <a:t>/ sql </a:t>
                      </a:r>
                      <a:r>
                        <a:rPr lang="ko-KR" altLang="en-US" sz="700">
                          <a:effectLst/>
                        </a:rPr>
                        <a:t>정보 수정</a:t>
                      </a:r>
                      <a:r>
                        <a:rPr lang="en-US" altLang="ko-KR" sz="700">
                          <a:effectLst/>
                        </a:rPr>
                        <a:t>(by </a:t>
                      </a:r>
                      <a:r>
                        <a:rPr lang="ko-KR" altLang="en-US" sz="700">
                          <a:effectLst/>
                        </a:rPr>
                        <a:t>조장님</a:t>
                      </a:r>
                      <a:r>
                        <a:rPr lang="en-US" altLang="ko-KR" sz="70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5/19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웹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페이징 처리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pagination &amp; </a:t>
                      </a:r>
                      <a:r>
                        <a:rPr lang="ko-KR" altLang="en-US" sz="700">
                          <a:effectLst/>
                        </a:rPr>
                        <a:t>안드로이드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5/20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검색 기능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마이프로필 구현 중</a:t>
                      </a:r>
                      <a:r>
                        <a:rPr lang="en-US" altLang="ko-KR" sz="700">
                          <a:effectLst/>
                        </a:rPr>
                        <a:t>...</a:t>
                      </a:r>
                      <a:r>
                        <a:rPr lang="ko-KR" altLang="en-US" sz="700">
                          <a:effectLst/>
                        </a:rPr>
                        <a:t>검색기능 구현 중</a:t>
                      </a:r>
                      <a:r>
                        <a:rPr lang="en-US" altLang="ko-KR" sz="700">
                          <a:effectLst/>
                        </a:rPr>
                        <a:t>...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5/21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검색기능 구현 및 사원목록 페이지 마무리하기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컴퓨터 오류로 진행 지연</a:t>
                      </a:r>
                      <a:r>
                        <a:rPr lang="en-US" altLang="ko-KR" sz="700" dirty="0">
                          <a:effectLst/>
                        </a:rPr>
                        <a:t>...</a:t>
                      </a:r>
                      <a:r>
                        <a:rPr lang="ko-KR" altLang="en-US" sz="700" dirty="0">
                          <a:effectLst/>
                        </a:rPr>
                        <a:t>오늘 마무리 예정</a:t>
                      </a:r>
                      <a:r>
                        <a:rPr lang="en-US" altLang="ko-KR" sz="700" dirty="0">
                          <a:effectLst/>
                        </a:rPr>
                        <a:t>...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5/22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주차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5/23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</a:t>
                      </a:r>
                      <a:r>
                        <a:rPr lang="en-US" altLang="ko-KR" sz="700">
                          <a:effectLst/>
                        </a:rPr>
                        <a:t>select, </a:t>
                      </a:r>
                      <a:r>
                        <a:rPr lang="ko-KR" altLang="en-US" sz="700">
                          <a:effectLst/>
                        </a:rPr>
                        <a:t>검색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등록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삭제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검색 완료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5/24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en-US" altLang="ko-KR" sz="700" dirty="0">
                          <a:effectLst/>
                        </a:rPr>
                        <a:t>select, </a:t>
                      </a:r>
                      <a:r>
                        <a:rPr lang="ko-KR" altLang="en-US" sz="700" dirty="0">
                          <a:effectLst/>
                        </a:rPr>
                        <a:t>검색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등록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삭제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등록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삭제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5/25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웹 화면 구현 </a:t>
                      </a:r>
                      <a:r>
                        <a:rPr lang="en-US" altLang="ko-KR" sz="700" dirty="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 </a:t>
                      </a:r>
                      <a:r>
                        <a:rPr lang="en-US" altLang="ko-KR" sz="700" dirty="0">
                          <a:effectLst/>
                        </a:rPr>
                        <a:t>select, </a:t>
                      </a:r>
                      <a:r>
                        <a:rPr lang="ko-KR" altLang="en-US" sz="700" dirty="0">
                          <a:effectLst/>
                        </a:rPr>
                        <a:t>검색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등록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삭제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 등록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삭제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315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5/26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>
                          <a:effectLst/>
                        </a:rPr>
                        <a:t>사원관리</a:t>
                      </a:r>
                      <a:r>
                        <a:rPr lang="en-US" altLang="ko-KR" sz="700">
                          <a:effectLst/>
                        </a:rPr>
                        <a:t>,</a:t>
                      </a:r>
                      <a:r>
                        <a:rPr lang="ko-KR" altLang="en-US" sz="700">
                          <a:effectLst/>
                        </a:rPr>
                        <a:t>마이프로필 웹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앱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>
                          <a:effectLst/>
                        </a:rPr>
                        <a:t>사원관리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 err="1">
                          <a:effectLst/>
                        </a:rPr>
                        <a:t>마이프로필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700" dirty="0">
                          <a:effectLst/>
                        </a:rPr>
                        <a:t>select </a:t>
                      </a:r>
                      <a:r>
                        <a:rPr lang="ko-KR" altLang="en-US" sz="700" dirty="0">
                          <a:effectLst/>
                        </a:rPr>
                        <a:t>이용하여 페이지처리</a:t>
                      </a:r>
                      <a:r>
                        <a:rPr lang="en-US" altLang="ko-KR" sz="700" dirty="0">
                          <a:effectLst/>
                        </a:rPr>
                        <a:t>. </a:t>
                      </a:r>
                      <a:r>
                        <a:rPr lang="ko-KR" altLang="en-US" sz="700" dirty="0" err="1">
                          <a:effectLst/>
                        </a:rPr>
                        <a:t>안드로이드</a:t>
                      </a:r>
                      <a:r>
                        <a:rPr lang="ko-KR" altLang="en-US" sz="700" dirty="0">
                          <a:effectLst/>
                        </a:rPr>
                        <a:t> 작업 중</a:t>
                      </a:r>
                      <a:r>
                        <a:rPr lang="en-US" altLang="ko-KR" sz="700" dirty="0">
                          <a:effectLst/>
                        </a:rPr>
                        <a:t>. </a:t>
                      </a:r>
                      <a:br>
                        <a:rPr lang="en-US" altLang="ko-KR" sz="700" dirty="0">
                          <a:effectLst/>
                        </a:rPr>
                      </a:br>
                      <a:r>
                        <a:rPr lang="ko-KR" altLang="en-US" sz="700" dirty="0">
                          <a:effectLst/>
                        </a:rPr>
                        <a:t>사원관리 마무리 예정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5/27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</a:t>
                      </a:r>
                      <a:r>
                        <a:rPr lang="en-US" altLang="ko-KR" sz="700">
                          <a:effectLst/>
                        </a:rPr>
                        <a:t>,</a:t>
                      </a:r>
                      <a:r>
                        <a:rPr lang="ko-KR" altLang="en-US" sz="700">
                          <a:effectLst/>
                        </a:rPr>
                        <a:t>마이프로필 웹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앱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사원관리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 err="1">
                          <a:effectLst/>
                        </a:rPr>
                        <a:t>마이프로필</a:t>
                      </a:r>
                      <a:r>
                        <a:rPr lang="en-US" altLang="ko-KR" sz="700" dirty="0">
                          <a:effectLst/>
                        </a:rPr>
                        <a:t>(</a:t>
                      </a:r>
                      <a:r>
                        <a:rPr lang="ko-KR" altLang="en-US" sz="700" dirty="0">
                          <a:effectLst/>
                        </a:rPr>
                        <a:t>웹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 err="1">
                          <a:effectLst/>
                        </a:rPr>
                        <a:t>앱</a:t>
                      </a:r>
                      <a:r>
                        <a:rPr lang="en-US" altLang="ko-KR" sz="700" dirty="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웹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 err="1">
                          <a:effectLst/>
                        </a:rPr>
                        <a:t>앱</a:t>
                      </a:r>
                      <a:r>
                        <a:rPr lang="ko-KR" altLang="en-US" sz="700" dirty="0">
                          <a:effectLst/>
                        </a:rPr>
                        <a:t> 구현 완료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5/28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</a:t>
                      </a:r>
                      <a:r>
                        <a:rPr lang="en-US" altLang="ko-KR" sz="700">
                          <a:effectLst/>
                        </a:rPr>
                        <a:t>,</a:t>
                      </a:r>
                      <a:r>
                        <a:rPr lang="ko-KR" altLang="en-US" sz="700">
                          <a:effectLst/>
                        </a:rPr>
                        <a:t>마이프로필 웹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앱 화면 구현 </a:t>
                      </a:r>
                      <a:r>
                        <a:rPr lang="en-US" altLang="ko-KR" sz="700">
                          <a:effectLst/>
                        </a:rPr>
                        <a:t>&amp; DB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사원관리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마이프로필</a:t>
                      </a:r>
                      <a:r>
                        <a:rPr lang="en-US" altLang="ko-KR" sz="700">
                          <a:effectLst/>
                        </a:rPr>
                        <a:t>(</a:t>
                      </a:r>
                      <a:r>
                        <a:rPr lang="ko-KR" altLang="en-US" sz="700">
                          <a:effectLst/>
                        </a:rPr>
                        <a:t>웹</a:t>
                      </a:r>
                      <a:r>
                        <a:rPr lang="en-US" altLang="ko-KR" sz="700">
                          <a:effectLst/>
                        </a:rPr>
                        <a:t>/</a:t>
                      </a:r>
                      <a:r>
                        <a:rPr lang="ko-KR" altLang="en-US" sz="700">
                          <a:effectLst/>
                        </a:rPr>
                        <a:t>앱</a:t>
                      </a:r>
                      <a:r>
                        <a:rPr lang="en-US" altLang="ko-KR" sz="700">
                          <a:effectLst/>
                        </a:rPr>
                        <a:t>)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세부 점검사항 점검 및 수정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5/29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4</a:t>
                      </a:r>
                      <a:r>
                        <a:rPr lang="ko-KR" altLang="en-US" sz="700" dirty="0">
                          <a:effectLst/>
                        </a:rPr>
                        <a:t>주차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5/30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</a:t>
                      </a:r>
                      <a:r>
                        <a:rPr lang="en-US" altLang="ko-KR" sz="700" dirty="0" err="1">
                          <a:effectLst/>
                        </a:rPr>
                        <a:t>ppt</a:t>
                      </a:r>
                      <a:r>
                        <a:rPr lang="en-US" altLang="ko-KR" sz="700" dirty="0">
                          <a:effectLst/>
                        </a:rPr>
                        <a:t> </a:t>
                      </a:r>
                      <a:r>
                        <a:rPr lang="ko-KR" altLang="en-US" sz="700" dirty="0">
                          <a:effectLst/>
                        </a:rPr>
                        <a:t>작성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5/31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</a:t>
                      </a:r>
                      <a:r>
                        <a:rPr lang="en-US" altLang="ko-KR" sz="700" dirty="0" err="1">
                          <a:effectLst/>
                        </a:rPr>
                        <a:t>ppt</a:t>
                      </a:r>
                      <a:r>
                        <a:rPr lang="en-US" altLang="ko-KR" sz="700" dirty="0">
                          <a:effectLst/>
                        </a:rPr>
                        <a:t> </a:t>
                      </a:r>
                      <a:r>
                        <a:rPr lang="ko-KR" altLang="en-US" sz="700" dirty="0">
                          <a:effectLst/>
                        </a:rPr>
                        <a:t>작성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6/1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통합 테스트 시나리오 작성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통합 테스트 시나리오 작성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6/2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통합 테스트 결과로 받은 점검사항에 대해 보완 하였음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2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6/3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프로젝트 최종 마무리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자체 테스트로 최종 점검 및 최종 발표 발표자료 제작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3"/>
                  </a:ext>
                </a:extLst>
              </a:tr>
              <a:tr h="2146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6/4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구현 점검 및 통합 테스트 수행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프로젝트 최종 마무리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 dirty="0">
                          <a:effectLst/>
                        </a:rPr>
                        <a:t>100%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자체 테스트로 최종 점검 및 최종 발표 발표자료 제작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4"/>
                  </a:ext>
                </a:extLst>
              </a:tr>
              <a:tr h="113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>
                          <a:effectLst/>
                        </a:rPr>
                        <a:t>6/5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700" dirty="0">
                          <a:solidFill>
                            <a:srgbClr val="FFFFFF"/>
                          </a:solidFill>
                          <a:effectLst/>
                        </a:rPr>
                        <a:t>프로젝트 최종 발표</a:t>
                      </a:r>
                    </a:p>
                  </a:txBody>
                  <a:tcPr marL="7554" marR="7554" marT="5036" marB="503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730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</a:t>
            </a: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32487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DB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연결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DB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연결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&amp;</a:t>
            </a:r>
          </a:p>
          <a:p>
            <a:pPr algn="ctr"/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 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통합 테스트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&amp;</a:t>
            </a:r>
          </a:p>
          <a:p>
            <a:pPr algn="ctr"/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최종 점검</a:t>
            </a:r>
          </a:p>
        </p:txBody>
      </p:sp>
    </p:spTree>
    <p:extLst>
      <p:ext uri="{BB962C8B-B14F-4D97-AF65-F5344CB8AC3E}">
        <p14:creationId xmlns:p14="http://schemas.microsoft.com/office/powerpoint/2010/main" val="3518970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기능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사원목록 확인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부서선택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직책선택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사원검색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직책설정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사원삭제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이름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부서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이메일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진행 프로젝트 명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진행 작업 수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진행했던 프로젝트 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369068" y="1231499"/>
            <a:ext cx="7402874" cy="43173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55599" y="804575"/>
            <a:ext cx="8449733" cy="4491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5601" y="804575"/>
            <a:ext cx="1046858" cy="4766492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5599" y="804575"/>
            <a:ext cx="8449733" cy="4766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45503" y="1318190"/>
            <a:ext cx="7221697" cy="412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1529156" y="1399484"/>
            <a:ext cx="1379985" cy="2150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부서를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선택하세요</a:t>
            </a:r>
          </a:p>
        </p:txBody>
      </p:sp>
      <p:sp>
        <p:nvSpPr>
          <p:cNvPr id="59" name="이등변 삼각형 58"/>
          <p:cNvSpPr/>
          <p:nvPr/>
        </p:nvSpPr>
        <p:spPr>
          <a:xfrm flipV="1">
            <a:off x="2742592" y="1479318"/>
            <a:ext cx="49194" cy="4809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2948944" y="1399484"/>
            <a:ext cx="1379985" cy="2150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직책을 선택하세요</a:t>
            </a:r>
          </a:p>
        </p:txBody>
      </p:sp>
      <p:sp>
        <p:nvSpPr>
          <p:cNvPr id="61" name="이등변 삼각형 60"/>
          <p:cNvSpPr/>
          <p:nvPr/>
        </p:nvSpPr>
        <p:spPr>
          <a:xfrm flipV="1">
            <a:off x="4162380" y="1479318"/>
            <a:ext cx="49194" cy="4809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6832" y="1399484"/>
            <a:ext cx="1598801" cy="2150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Search…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양쪽 모서리가 둥근 사각형 62"/>
          <p:cNvSpPr/>
          <p:nvPr/>
        </p:nvSpPr>
        <p:spPr>
          <a:xfrm rot="5400000">
            <a:off x="5703015" y="1312430"/>
            <a:ext cx="215079" cy="389194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614373" y="1399484"/>
            <a:ext cx="400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529155" y="1683639"/>
            <a:ext cx="7046767" cy="3446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529154" y="201289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529154" y="233738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529154" y="265742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529154" y="298191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529154" y="330957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529154" y="363406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529154" y="395410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529154" y="4278595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529154" y="460625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529154" y="4930745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1529156" y="1714119"/>
            <a:ext cx="704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이   </a:t>
            </a:r>
            <a:r>
              <a:rPr lang="ko-KR" altLang="en-US" sz="11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름</a:t>
            </a:r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부       서           이  메  일</a:t>
            </a:r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          </a:t>
            </a:r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프로젝트 명       진행 작업 수    진행했던 프로젝트 수</a:t>
            </a:r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29154" y="2041778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이 윤 배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yunbae1234@ps.com 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5      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949298" y="1405765"/>
            <a:ext cx="415097" cy="2087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7198589" y="1405766"/>
            <a:ext cx="696489" cy="21101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직책설정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529154" y="2370409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김 예 산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예산관리팀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money1234@ps.com 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0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29154" y="2690449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 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park1234@ps.com     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29154" y="2988171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1529154" y="3312661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529154" y="3632701"/>
            <a:ext cx="7046768" cy="3446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529154" y="3017054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이 차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간트차트팀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chart1234@ps.com    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0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29154" y="3345685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앙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angdre1234@ps.com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없음                  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529154" y="3665725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임 성 빈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sungbin1234@ps.com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529154" y="3955993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1529154" y="4280483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529154" y="4600523"/>
            <a:ext cx="7046768" cy="34469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1529154" y="3984876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한 회 계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예산관리팀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bank1234@ps.com     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없음                  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9154" y="4313507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임 진 혁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jinhyeok1234@ps.com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9154" y="4633547"/>
            <a:ext cx="7046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박 형 준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hyeongjun1234@ps.com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29154" y="4959319"/>
            <a:ext cx="704676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박 현 주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웹개발부서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hyeonju1234@ps.com        Plan A project                 </a:t>
            </a:r>
            <a:r>
              <a:rPr lang="en-US" altLang="ko-KR" sz="11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	             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03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기능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사원목록 확인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부서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직급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solidFill>
                  <a:schemeClr val="accent2"/>
                </a:solidFill>
                <a:latin typeface="나눔스퀘어 Bold" pitchFamily="50" charset="-127"/>
                <a:ea typeface="나눔스퀘어 Bold" pitchFamily="50" charset="-127"/>
              </a:rPr>
              <a:t>권한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별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list,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사원관리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 </a:t>
            </a:r>
            <a:r>
              <a:rPr lang="ko-KR" altLang="en-US" sz="1300" dirty="0">
                <a:solidFill>
                  <a:schemeClr val="accent2"/>
                </a:solidFill>
                <a:latin typeface="나눔스퀘어 Bold" pitchFamily="50" charset="-127"/>
                <a:ea typeface="나눔스퀘어 Bold" pitchFamily="50" charset="-127"/>
              </a:rPr>
              <a:t>등록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및 검색 기능 </a:t>
            </a:r>
            <a:r>
              <a:rPr lang="en-US" altLang="ko-KR" sz="1300" dirty="0">
                <a:solidFill>
                  <a:schemeClr val="accent2"/>
                </a:solidFill>
                <a:latin typeface="나눔스퀘어 Bold" pitchFamily="50" charset="-127"/>
                <a:ea typeface="나눔스퀘어 Bold" pitchFamily="50" charset="-127"/>
              </a:rPr>
              <a:t>+ pagination</a:t>
            </a:r>
          </a:p>
          <a:p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목록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이름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부서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직급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accent2"/>
                </a:solidFill>
                <a:latin typeface="나눔스퀘어 Bold" pitchFamily="50" charset="-127"/>
                <a:ea typeface="나눔스퀘어 Bold" pitchFamily="50" charset="-127"/>
              </a:rPr>
              <a:t>권한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이메일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>
                <a:solidFill>
                  <a:schemeClr val="accent2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300" dirty="0">
                <a:solidFill>
                  <a:schemeClr val="accent2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chemeClr val="accent2"/>
                </a:solidFill>
                <a:latin typeface="나눔스퀘어 Bold" pitchFamily="50" charset="-127"/>
                <a:ea typeface="나눔스퀘어 Bold" pitchFamily="50" charset="-127"/>
              </a:rPr>
              <a:t>삭제 기능을 목록 내에 삽입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사원목록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5599" y="804575"/>
            <a:ext cx="8449733" cy="4766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804575"/>
            <a:ext cx="8449734" cy="4766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3773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사원 이름 검색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jsp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사원검색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4" y="3551830"/>
            <a:ext cx="8899205" cy="10988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69" y="1596063"/>
            <a:ext cx="6286500" cy="695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0066" y="1780210"/>
            <a:ext cx="1007533" cy="3197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사원검색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0066" y="3044292"/>
            <a:ext cx="1007533" cy="3197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검색결과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69" y="2856504"/>
            <a:ext cx="6286500" cy="695325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269" y="1373956"/>
            <a:ext cx="474133" cy="474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762E737-8C62-47CC-A111-6EC9FD8D539D}"/>
              </a:ext>
            </a:extLst>
          </p:cNvPr>
          <p:cNvSpPr txBox="1"/>
          <p:nvPr/>
        </p:nvSpPr>
        <p:spPr>
          <a:xfrm>
            <a:off x="3528060" y="5114712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&lt;input …  </a:t>
            </a:r>
            <a:r>
              <a:rPr lang="en-US" altLang="ko-KR" dirty="0">
                <a:solidFill>
                  <a:schemeClr val="accent2"/>
                </a:solidFill>
              </a:rPr>
              <a:t>value="${param.name}” </a:t>
            </a:r>
            <a:r>
              <a:rPr lang="en-US" altLang="ko-KR" dirty="0"/>
              <a:t>name=“name”…/&gt;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6824668-CA05-4578-BE7B-5C9326618431}"/>
              </a:ext>
            </a:extLst>
          </p:cNvPr>
          <p:cNvSpPr/>
          <p:nvPr/>
        </p:nvSpPr>
        <p:spPr>
          <a:xfrm>
            <a:off x="3369734" y="5537676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544B6B8-C001-40F8-8319-502866EC3D0F}"/>
              </a:ext>
            </a:extLst>
          </p:cNvPr>
          <p:cNvSpPr txBox="1"/>
          <p:nvPr/>
        </p:nvSpPr>
        <p:spPr>
          <a:xfrm>
            <a:off x="3528060" y="5884928"/>
            <a:ext cx="536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&lt;if test</a:t>
            </a:r>
            <a:r>
              <a:rPr lang="en-US" altLang="ko-KR" dirty="0">
                <a:solidFill>
                  <a:schemeClr val="accent6"/>
                </a:solidFill>
              </a:rPr>
              <a:t>="name!=null and name!=''"</a:t>
            </a:r>
            <a:r>
              <a:rPr lang="en-US" altLang="ko-KR" dirty="0">
                <a:solidFill>
                  <a:srgbClr val="002060"/>
                </a:solidFill>
              </a:rPr>
              <a:t>&gt;</a:t>
            </a:r>
          </a:p>
          <a:p>
            <a:r>
              <a:rPr lang="en-US" altLang="ko-KR" dirty="0"/>
              <a:t>and name like '%'||#{name}||'%'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&lt;/if&gt;</a:t>
            </a:r>
          </a:p>
        </p:txBody>
      </p:sp>
    </p:spTree>
    <p:extLst>
      <p:ext uri="{BB962C8B-B14F-4D97-AF65-F5344CB8AC3E}">
        <p14:creationId xmlns:p14="http://schemas.microsoft.com/office/powerpoint/2010/main" val="33634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466" y="1642533"/>
            <a:ext cx="3539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15000" dirty="0">
              <a:solidFill>
                <a:schemeClr val="accent5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흐름도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03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흐름도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F912A7D-B216-4D55-A544-410A8DFB8F80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39472CDF-8DA8-47F1-A942-077E33739327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168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7934" y="770466"/>
            <a:ext cx="3572934" cy="57488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부서</a:t>
            </a:r>
            <a:r>
              <a:rPr lang="en-US" altLang="ko-KR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직급</a:t>
            </a:r>
            <a:r>
              <a:rPr lang="en-US" altLang="ko-KR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권한을 선택하여 조건 별 </a:t>
            </a:r>
            <a:r>
              <a:rPr lang="en-US" altLang="ko-KR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list</a:t>
            </a:r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 출력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조건 별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list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출력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7934" y="3795679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jsp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37" y="1134532"/>
            <a:ext cx="1590531" cy="1417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67" y="1160834"/>
            <a:ext cx="1591200" cy="15604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567" y="1160833"/>
            <a:ext cx="1591200" cy="12199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37" y="2771119"/>
            <a:ext cx="4772930" cy="2184631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854200" y="2788367"/>
            <a:ext cx="1435100" cy="2314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06602" y="1808426"/>
            <a:ext cx="1473198" cy="231400"/>
          </a:xfrm>
          <a:prstGeom prst="roundRect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751668" y="3161868"/>
            <a:ext cx="872066" cy="1740332"/>
          </a:xfrm>
          <a:prstGeom prst="roundRect">
            <a:avLst>
              <a:gd name="adj" fmla="val 3075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3DF0858-A73B-4091-AE4D-6495AB936AD9}"/>
              </a:ext>
            </a:extLst>
          </p:cNvPr>
          <p:cNvSpPr txBox="1"/>
          <p:nvPr/>
        </p:nvSpPr>
        <p:spPr>
          <a:xfrm>
            <a:off x="5582194" y="1149527"/>
            <a:ext cx="3352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2060"/>
                </a:solidFill>
                <a:ea typeface="나눔스퀘어 Bold" pitchFamily="50" charset="-127"/>
              </a:rPr>
              <a:t>&lt;if test</a:t>
            </a:r>
            <a:r>
              <a:rPr lang="en-US" altLang="ko-KR" sz="1500" dirty="0">
                <a:solidFill>
                  <a:schemeClr val="accent5">
                    <a:lumMod val="50000"/>
                  </a:schemeClr>
                </a:solidFill>
                <a:ea typeface="나눔스퀘어 Bold" pitchFamily="50" charset="-127"/>
              </a:rPr>
              <a:t>=</a:t>
            </a:r>
            <a:r>
              <a:rPr lang="en-US" altLang="ko-KR" sz="1500" dirty="0">
                <a:solidFill>
                  <a:schemeClr val="accent6"/>
                </a:solidFill>
                <a:ea typeface="나눔스퀘어 Bold" pitchFamily="50" charset="-127"/>
              </a:rPr>
              <a:t>"</a:t>
            </a:r>
            <a:r>
              <a:rPr lang="en-US" altLang="ko-KR" sz="1500" dirty="0" err="1">
                <a:solidFill>
                  <a:schemeClr val="accent6"/>
                </a:solidFill>
                <a:ea typeface="나눔스퀘어 Bold" pitchFamily="50" charset="-127"/>
              </a:rPr>
              <a:t>dname</a:t>
            </a:r>
            <a:r>
              <a:rPr lang="en-US" altLang="ko-KR" sz="1500" dirty="0">
                <a:solidFill>
                  <a:schemeClr val="accent6"/>
                </a:solidFill>
                <a:ea typeface="나눔스퀘어 Bold" pitchFamily="50" charset="-127"/>
              </a:rPr>
              <a:t>!=null and </a:t>
            </a:r>
            <a:r>
              <a:rPr lang="en-US" altLang="ko-KR" sz="1500" dirty="0" err="1">
                <a:solidFill>
                  <a:schemeClr val="accent6"/>
                </a:solidFill>
                <a:ea typeface="나눔스퀘어 Bold" pitchFamily="50" charset="-127"/>
              </a:rPr>
              <a:t>dname</a:t>
            </a:r>
            <a:r>
              <a:rPr lang="en-US" altLang="ko-KR" sz="1500" dirty="0">
                <a:solidFill>
                  <a:schemeClr val="accent6"/>
                </a:solidFill>
                <a:ea typeface="나눔스퀘어 Bold" pitchFamily="50" charset="-127"/>
              </a:rPr>
              <a:t>!=''"</a:t>
            </a:r>
            <a:r>
              <a:rPr lang="en-US" altLang="ko-KR" sz="1500" dirty="0">
                <a:solidFill>
                  <a:srgbClr val="002060"/>
                </a:solidFill>
                <a:ea typeface="나눔스퀘어 Bold" pitchFamily="50" charset="-127"/>
              </a:rPr>
              <a:t>&gt;</a:t>
            </a:r>
          </a:p>
          <a:p>
            <a:r>
              <a:rPr lang="en-US" altLang="ko-KR" sz="1500" dirty="0">
                <a:ea typeface="나눔스퀘어 Bold" pitchFamily="50" charset="-127"/>
              </a:rPr>
              <a:t>and </a:t>
            </a:r>
            <a:r>
              <a:rPr lang="en-US" altLang="ko-KR" sz="1500" dirty="0" err="1">
                <a:ea typeface="나눔스퀘어 Bold" pitchFamily="50" charset="-127"/>
              </a:rPr>
              <a:t>dname</a:t>
            </a:r>
            <a:r>
              <a:rPr lang="en-US" altLang="ko-KR" sz="1500" dirty="0">
                <a:ea typeface="나눔스퀘어 Bold" pitchFamily="50" charset="-127"/>
              </a:rPr>
              <a:t> like '%'||#{</a:t>
            </a:r>
            <a:r>
              <a:rPr lang="en-US" altLang="ko-KR" sz="1500" dirty="0" err="1">
                <a:ea typeface="나눔스퀘어 Bold" pitchFamily="50" charset="-127"/>
              </a:rPr>
              <a:t>dname</a:t>
            </a:r>
            <a:r>
              <a:rPr lang="en-US" altLang="ko-KR" sz="1500" dirty="0">
                <a:ea typeface="나눔스퀘어 Bold" pitchFamily="50" charset="-127"/>
              </a:rPr>
              <a:t>}||'%'</a:t>
            </a:r>
          </a:p>
          <a:p>
            <a:r>
              <a:rPr lang="en-US" altLang="ko-KR" sz="1500" dirty="0">
                <a:solidFill>
                  <a:srgbClr val="002060"/>
                </a:solidFill>
                <a:ea typeface="나눔스퀘어 Bold" pitchFamily="50" charset="-127"/>
              </a:rPr>
              <a:t>&lt;/if&gt;</a:t>
            </a:r>
          </a:p>
          <a:p>
            <a:endParaRPr lang="en-US" altLang="ko-KR" sz="1500" dirty="0"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rgbClr val="002060"/>
                </a:solidFill>
                <a:ea typeface="나눔스퀘어 Bold" pitchFamily="50" charset="-127"/>
              </a:rPr>
              <a:t>&lt;if test</a:t>
            </a:r>
            <a:r>
              <a:rPr lang="en-US" altLang="ko-KR" sz="1500" dirty="0">
                <a:solidFill>
                  <a:schemeClr val="accent5">
                    <a:lumMod val="50000"/>
                  </a:schemeClr>
                </a:solidFill>
                <a:ea typeface="나눔스퀘어 Bold" pitchFamily="50" charset="-127"/>
              </a:rPr>
              <a:t>=</a:t>
            </a:r>
            <a:r>
              <a:rPr lang="en-US" altLang="ko-KR" sz="1500" dirty="0">
                <a:solidFill>
                  <a:schemeClr val="accent6"/>
                </a:solidFill>
                <a:ea typeface="나눔스퀘어 Bold" pitchFamily="50" charset="-127"/>
              </a:rPr>
              <a:t>"</a:t>
            </a:r>
            <a:r>
              <a:rPr lang="en-US" altLang="ko-KR" sz="1500" dirty="0" err="1">
                <a:solidFill>
                  <a:schemeClr val="accent6"/>
                </a:solidFill>
                <a:ea typeface="나눔스퀘어 Bold" pitchFamily="50" charset="-127"/>
              </a:rPr>
              <a:t>authno</a:t>
            </a:r>
            <a:r>
              <a:rPr lang="en-US" altLang="ko-KR" sz="1500" dirty="0">
                <a:solidFill>
                  <a:schemeClr val="accent6"/>
                </a:solidFill>
                <a:ea typeface="나눔스퀘어 Bold" pitchFamily="50" charset="-127"/>
              </a:rPr>
              <a:t>!=0 and </a:t>
            </a:r>
            <a:r>
              <a:rPr lang="en-US" altLang="ko-KR" sz="1500" dirty="0" err="1">
                <a:solidFill>
                  <a:schemeClr val="accent6"/>
                </a:solidFill>
                <a:ea typeface="나눔스퀘어 Bold" pitchFamily="50" charset="-127"/>
              </a:rPr>
              <a:t>authno</a:t>
            </a:r>
            <a:r>
              <a:rPr lang="en-US" altLang="ko-KR" sz="1500" dirty="0">
                <a:solidFill>
                  <a:schemeClr val="accent6"/>
                </a:solidFill>
                <a:ea typeface="나눔스퀘어 Bold" pitchFamily="50" charset="-127"/>
              </a:rPr>
              <a:t>!=''"</a:t>
            </a:r>
            <a:r>
              <a:rPr lang="en-US" altLang="ko-KR" sz="1500" dirty="0">
                <a:solidFill>
                  <a:srgbClr val="002060"/>
                </a:solidFill>
                <a:ea typeface="나눔스퀘어 Bold" pitchFamily="50" charset="-127"/>
              </a:rPr>
              <a:t>&gt;</a:t>
            </a:r>
          </a:p>
          <a:p>
            <a:r>
              <a:rPr lang="en-US" altLang="ko-KR" sz="1500" dirty="0">
                <a:ea typeface="나눔스퀘어 Bold" pitchFamily="50" charset="-127"/>
              </a:rPr>
              <a:t>and </a:t>
            </a:r>
            <a:r>
              <a:rPr lang="en-US" altLang="ko-KR" sz="1500" dirty="0" err="1">
                <a:ea typeface="나눔스퀘어 Bold" pitchFamily="50" charset="-127"/>
              </a:rPr>
              <a:t>authno</a:t>
            </a:r>
            <a:r>
              <a:rPr lang="en-US" altLang="ko-KR" sz="1500" dirty="0">
                <a:ea typeface="나눔스퀘어 Bold" pitchFamily="50" charset="-127"/>
              </a:rPr>
              <a:t> =#{</a:t>
            </a:r>
            <a:r>
              <a:rPr lang="en-US" altLang="ko-KR" sz="1500" dirty="0" err="1">
                <a:ea typeface="나눔스퀘어 Bold" pitchFamily="50" charset="-127"/>
              </a:rPr>
              <a:t>authno</a:t>
            </a:r>
            <a:r>
              <a:rPr lang="en-US" altLang="ko-KR" sz="1500" dirty="0">
                <a:ea typeface="나눔스퀘어 Bold" pitchFamily="50" charset="-127"/>
              </a:rPr>
              <a:t>}</a:t>
            </a:r>
          </a:p>
          <a:p>
            <a:r>
              <a:rPr lang="en-US" altLang="ko-KR" sz="1500" dirty="0">
                <a:solidFill>
                  <a:srgbClr val="002060"/>
                </a:solidFill>
                <a:ea typeface="나눔스퀘어 Bold" pitchFamily="50" charset="-127"/>
              </a:rPr>
              <a:t>&lt;/if&gt;</a:t>
            </a:r>
          </a:p>
          <a:p>
            <a:endParaRPr lang="en-US" altLang="ko-KR" sz="1500" dirty="0">
              <a:ea typeface="나눔스퀘어 Bold" pitchFamily="50" charset="-127"/>
            </a:endParaRPr>
          </a:p>
          <a:p>
            <a:r>
              <a:rPr lang="en-US" altLang="ko-KR" sz="1500" dirty="0">
                <a:solidFill>
                  <a:srgbClr val="002060"/>
                </a:solidFill>
                <a:ea typeface="나눔스퀘어 Bold" pitchFamily="50" charset="-127"/>
              </a:rPr>
              <a:t>&lt;if test</a:t>
            </a:r>
            <a:r>
              <a:rPr lang="en-US" altLang="ko-KR" sz="1500" dirty="0">
                <a:solidFill>
                  <a:schemeClr val="accent5">
                    <a:lumMod val="50000"/>
                  </a:schemeClr>
                </a:solidFill>
                <a:ea typeface="나눔스퀘어 Bold" pitchFamily="50" charset="-127"/>
              </a:rPr>
              <a:t>=</a:t>
            </a:r>
            <a:r>
              <a:rPr lang="en-US" altLang="ko-KR" sz="1500" dirty="0">
                <a:solidFill>
                  <a:schemeClr val="accent6"/>
                </a:solidFill>
                <a:ea typeface="나눔스퀘어 Bold" pitchFamily="50" charset="-127"/>
              </a:rPr>
              <a:t>"</a:t>
            </a:r>
            <a:r>
              <a:rPr lang="en-US" altLang="ko-KR" sz="1500" dirty="0" err="1">
                <a:solidFill>
                  <a:schemeClr val="accent6"/>
                </a:solidFill>
                <a:ea typeface="나눔스퀘어 Bold" pitchFamily="50" charset="-127"/>
              </a:rPr>
              <a:t>rankno</a:t>
            </a:r>
            <a:r>
              <a:rPr lang="en-US" altLang="ko-KR" sz="1500" dirty="0">
                <a:solidFill>
                  <a:schemeClr val="accent6"/>
                </a:solidFill>
                <a:ea typeface="나눔스퀘어 Bold" pitchFamily="50" charset="-127"/>
              </a:rPr>
              <a:t>!=0 and </a:t>
            </a:r>
            <a:r>
              <a:rPr lang="en-US" altLang="ko-KR" sz="1500" dirty="0" err="1">
                <a:solidFill>
                  <a:schemeClr val="accent6"/>
                </a:solidFill>
                <a:ea typeface="나눔스퀘어 Bold" pitchFamily="50" charset="-127"/>
              </a:rPr>
              <a:t>rankno</a:t>
            </a:r>
            <a:r>
              <a:rPr lang="en-US" altLang="ko-KR" sz="1500" dirty="0">
                <a:solidFill>
                  <a:schemeClr val="accent6"/>
                </a:solidFill>
                <a:ea typeface="나눔스퀘어 Bold" pitchFamily="50" charset="-127"/>
              </a:rPr>
              <a:t>!=''"</a:t>
            </a:r>
            <a:r>
              <a:rPr lang="en-US" altLang="ko-KR" sz="1500" dirty="0">
                <a:solidFill>
                  <a:srgbClr val="002060"/>
                </a:solidFill>
                <a:ea typeface="나눔스퀘어 Bold" pitchFamily="50" charset="-127"/>
              </a:rPr>
              <a:t>&gt;</a:t>
            </a:r>
          </a:p>
          <a:p>
            <a:r>
              <a:rPr lang="en-US" altLang="ko-KR" sz="1500" dirty="0">
                <a:ea typeface="나눔스퀘어 Bold" pitchFamily="50" charset="-127"/>
              </a:rPr>
              <a:t>and </a:t>
            </a:r>
            <a:r>
              <a:rPr lang="en-US" altLang="ko-KR" sz="1500" dirty="0" err="1">
                <a:ea typeface="나눔스퀘어 Bold" pitchFamily="50" charset="-127"/>
              </a:rPr>
              <a:t>rankno</a:t>
            </a:r>
            <a:r>
              <a:rPr lang="en-US" altLang="ko-KR" sz="1500" dirty="0">
                <a:ea typeface="나눔스퀘어 Bold" pitchFamily="50" charset="-127"/>
              </a:rPr>
              <a:t> =#{</a:t>
            </a:r>
            <a:r>
              <a:rPr lang="en-US" altLang="ko-KR" sz="1500" dirty="0" err="1">
                <a:ea typeface="나눔스퀘어 Bold" pitchFamily="50" charset="-127"/>
              </a:rPr>
              <a:t>rankno</a:t>
            </a:r>
            <a:r>
              <a:rPr lang="en-US" altLang="ko-KR" sz="1500" dirty="0">
                <a:ea typeface="나눔스퀘어 Bold" pitchFamily="50" charset="-127"/>
              </a:rPr>
              <a:t>}</a:t>
            </a:r>
          </a:p>
          <a:p>
            <a:r>
              <a:rPr lang="en-US" altLang="ko-KR" sz="1500" dirty="0">
                <a:solidFill>
                  <a:srgbClr val="002060"/>
                </a:solidFill>
                <a:ea typeface="나눔스퀘어 Bold" pitchFamily="50" charset="-127"/>
              </a:rPr>
              <a:t>&lt;/if&gt;</a:t>
            </a:r>
            <a:endParaRPr lang="ko-KR" altLang="en-US" sz="1500" dirty="0">
              <a:solidFill>
                <a:srgbClr val="002060"/>
              </a:solidFill>
              <a:ea typeface="나눔스퀘어 Bold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6063E78-48E8-4DB9-B7B2-CD4789B543A1}"/>
              </a:ext>
            </a:extLst>
          </p:cNvPr>
          <p:cNvSpPr txBox="1"/>
          <p:nvPr/>
        </p:nvSpPr>
        <p:spPr>
          <a:xfrm>
            <a:off x="5582194" y="4308224"/>
            <a:ext cx="3352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9999"/>
                </a:solidFill>
              </a:rPr>
              <a:t>&lt;select </a:t>
            </a:r>
            <a:r>
              <a:rPr lang="en-US" altLang="ko-KR" sz="1600" dirty="0"/>
              <a:t>class=</a:t>
            </a:r>
            <a:r>
              <a:rPr lang="en-US" altLang="ko-KR" sz="1600" i="1" dirty="0"/>
              <a:t>"form-control" </a:t>
            </a:r>
          </a:p>
          <a:p>
            <a:r>
              <a:rPr lang="en-US" altLang="ko-KR" sz="1600" i="1" dirty="0"/>
              <a:t>id="input-select01"  </a:t>
            </a:r>
            <a:r>
              <a:rPr lang="en-US" altLang="ko-KR" sz="1600" i="1" dirty="0">
                <a:solidFill>
                  <a:srgbClr val="FFC000"/>
                </a:solidFill>
              </a:rPr>
              <a:t>name="</a:t>
            </a:r>
            <a:r>
              <a:rPr lang="en-US" altLang="ko-KR" sz="1600" i="1" dirty="0" err="1">
                <a:solidFill>
                  <a:srgbClr val="FFC000"/>
                </a:solidFill>
              </a:rPr>
              <a:t>dname</a:t>
            </a:r>
            <a:r>
              <a:rPr lang="en-US" altLang="ko-KR" sz="1600" i="1" dirty="0">
                <a:solidFill>
                  <a:srgbClr val="FFC000"/>
                </a:solidFill>
              </a:rPr>
              <a:t>"</a:t>
            </a:r>
            <a:r>
              <a:rPr lang="en-US" altLang="ko-KR" sz="1600" i="1" dirty="0">
                <a:solidFill>
                  <a:srgbClr val="009999"/>
                </a:solidFill>
              </a:rPr>
              <a:t>&gt;</a:t>
            </a:r>
          </a:p>
          <a:p>
            <a:endParaRPr lang="en-US" altLang="ko-KR" sz="1600" i="1" dirty="0">
              <a:solidFill>
                <a:srgbClr val="002060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rgbClr val="009999"/>
                </a:solidFill>
              </a:rPr>
              <a:t>&lt;select </a:t>
            </a:r>
            <a:r>
              <a:rPr lang="en-US" altLang="ko-KR" sz="1600" dirty="0"/>
              <a:t>class=</a:t>
            </a:r>
            <a:r>
              <a:rPr lang="en-US" altLang="ko-KR" sz="1600" i="1" dirty="0"/>
              <a:t>"form-control" </a:t>
            </a:r>
          </a:p>
          <a:p>
            <a:r>
              <a:rPr lang="en-US" altLang="ko-KR" sz="1600" i="1" dirty="0"/>
              <a:t>id="input-select02" </a:t>
            </a:r>
            <a:r>
              <a:rPr lang="en-US" altLang="ko-KR" sz="1600" i="1" dirty="0">
                <a:solidFill>
                  <a:srgbClr val="FFC000"/>
                </a:solidFill>
              </a:rPr>
              <a:t>name="</a:t>
            </a:r>
            <a:r>
              <a:rPr lang="en-US" altLang="ko-KR" sz="1600" i="1" dirty="0" err="1">
                <a:solidFill>
                  <a:srgbClr val="FFC000"/>
                </a:solidFill>
              </a:rPr>
              <a:t>rankno</a:t>
            </a:r>
            <a:r>
              <a:rPr lang="en-US" altLang="ko-KR" sz="1600" i="1" dirty="0">
                <a:solidFill>
                  <a:srgbClr val="FFC000"/>
                </a:solidFill>
              </a:rPr>
              <a:t>"</a:t>
            </a:r>
            <a:r>
              <a:rPr lang="en-US" altLang="ko-KR" sz="1600" i="1" dirty="0">
                <a:solidFill>
                  <a:srgbClr val="009999"/>
                </a:solidFill>
              </a:rPr>
              <a:t>&gt;</a:t>
            </a:r>
          </a:p>
          <a:p>
            <a:endParaRPr lang="en-US" altLang="ko-KR" sz="1600" i="1" dirty="0">
              <a:solidFill>
                <a:srgbClr val="002060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solidFill>
                  <a:srgbClr val="009999"/>
                </a:solidFill>
              </a:rPr>
              <a:t>&lt;select </a:t>
            </a:r>
            <a:r>
              <a:rPr lang="en-US" altLang="ko-KR" sz="1600" dirty="0"/>
              <a:t>class=</a:t>
            </a:r>
            <a:r>
              <a:rPr lang="en-US" altLang="ko-KR" sz="1600" i="1" dirty="0"/>
              <a:t>"form-control" id="input-select03" </a:t>
            </a:r>
            <a:r>
              <a:rPr lang="en-US" altLang="ko-KR" sz="1600" i="1" dirty="0">
                <a:solidFill>
                  <a:srgbClr val="FFC000"/>
                </a:solidFill>
              </a:rPr>
              <a:t>name="</a:t>
            </a:r>
            <a:r>
              <a:rPr lang="en-US" altLang="ko-KR" sz="1600" i="1" dirty="0" err="1">
                <a:solidFill>
                  <a:srgbClr val="FFC000"/>
                </a:solidFill>
              </a:rPr>
              <a:t>authno</a:t>
            </a:r>
            <a:r>
              <a:rPr lang="en-US" altLang="ko-KR" sz="1600" i="1" dirty="0">
                <a:solidFill>
                  <a:srgbClr val="FFC000"/>
                </a:solidFill>
              </a:rPr>
              <a:t>"</a:t>
            </a:r>
            <a:r>
              <a:rPr lang="en-US" altLang="ko-KR" sz="1600" i="1" dirty="0">
                <a:solidFill>
                  <a:srgbClr val="009999"/>
                </a:solidFill>
              </a:rPr>
              <a:t>&gt;</a:t>
            </a:r>
            <a:endParaRPr lang="ko-KR" altLang="en-US" sz="1600" dirty="0">
              <a:solidFill>
                <a:srgbClr val="009999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277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사원 등록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이름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err="1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이메일주소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부서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직급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직책을 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ADMIN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이 등록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초기 비밀번호를 제공하여 추후에 사원이 변경하도록 한다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등록된 사원은 </a:t>
            </a:r>
            <a:r>
              <a:rPr lang="ko-KR" altLang="en-US" sz="1300" dirty="0" err="1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사번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 조건에 따라 목록에 삽입된다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endParaRPr lang="ko-KR" altLang="en-US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jsp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사원등록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5" y="1135160"/>
            <a:ext cx="2625064" cy="34257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135160"/>
            <a:ext cx="4267200" cy="124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608026"/>
            <a:ext cx="5279760" cy="19528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255" y="1135160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1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23974" y="1135160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2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32441" y="2608074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3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32440" y="3584473"/>
            <a:ext cx="5276319" cy="463652"/>
          </a:xfrm>
          <a:prstGeom prst="roundRect">
            <a:avLst>
              <a:gd name="adj" fmla="val 3075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975C452-F0B4-4757-AAE0-0590764AB23B}"/>
              </a:ext>
            </a:extLst>
          </p:cNvPr>
          <p:cNvSpPr txBox="1"/>
          <p:nvPr/>
        </p:nvSpPr>
        <p:spPr>
          <a:xfrm>
            <a:off x="3528060" y="5106003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Dialog </a:t>
            </a:r>
            <a:r>
              <a:rPr lang="ko-KR" altLang="en-US" sz="1600" dirty="0"/>
              <a:t>사용 </a:t>
            </a:r>
            <a:r>
              <a:rPr lang="en-US" altLang="ko-KR" sz="1600" dirty="0"/>
              <a:t>: #dialog-form01 </a:t>
            </a:r>
          </a:p>
          <a:p>
            <a:r>
              <a:rPr lang="en-US" altLang="ko-KR" sz="1600" dirty="0"/>
              <a:t>Form </a:t>
            </a:r>
            <a:r>
              <a:rPr lang="ko-KR" altLang="en-US" sz="1600" dirty="0"/>
              <a:t>사용 </a:t>
            </a:r>
            <a:r>
              <a:rPr lang="en-US" altLang="ko-KR" sz="1600" dirty="0"/>
              <a:t>: #</a:t>
            </a:r>
            <a:r>
              <a:rPr lang="en-US" altLang="ko-KR" sz="1600" dirty="0" err="1"/>
              <a:t>updateMember</a:t>
            </a:r>
            <a:endParaRPr lang="en-US" altLang="ko-KR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19550AB-FBBE-45DB-ADCC-AD7EA45E10CB}"/>
              </a:ext>
            </a:extLst>
          </p:cNvPr>
          <p:cNvSpPr/>
          <p:nvPr/>
        </p:nvSpPr>
        <p:spPr>
          <a:xfrm>
            <a:off x="3369734" y="572284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0AF1BBB-0BDF-443D-937A-4764B8D7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000" y="6099961"/>
            <a:ext cx="5615933" cy="58559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C161B30-FBD7-4B77-8226-0B468065A649}"/>
              </a:ext>
            </a:extLst>
          </p:cNvPr>
          <p:cNvSpPr/>
          <p:nvPr/>
        </p:nvSpPr>
        <p:spPr>
          <a:xfrm>
            <a:off x="5969530" y="6457747"/>
            <a:ext cx="761470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018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사원 직급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권한 변경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기존에 권한만 변경되었던 기능을     수정하여 직급도 변경되도록 구현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직급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 :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사원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권한 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: NORMAL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에서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     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직급 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대리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권한 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: PM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으로 변경된 것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     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확인할 수 있다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-    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권한은 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NORMAL, PM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으로 변경 가능      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ko-KR" altLang="en-US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Mapper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 직급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권한 수정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4" y="1312560"/>
            <a:ext cx="4818559" cy="4137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4" y="2191248"/>
            <a:ext cx="2710101" cy="21748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57242" y="1310293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1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7242" y="2191247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2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297" y="2199711"/>
            <a:ext cx="43053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297" y="3951689"/>
            <a:ext cx="4733504" cy="38896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861685" y="2199711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3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861685" y="3951692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4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79806" y="1269910"/>
            <a:ext cx="2041608" cy="437194"/>
          </a:xfrm>
          <a:prstGeom prst="roundRect">
            <a:avLst>
              <a:gd name="adj" fmla="val 3075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59618" y="3897881"/>
            <a:ext cx="1552979" cy="437194"/>
          </a:xfrm>
          <a:prstGeom prst="roundRect">
            <a:avLst>
              <a:gd name="adj" fmla="val 3075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1955804" y="1811871"/>
            <a:ext cx="237067" cy="313266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 rot="16200000">
            <a:off x="3704171" y="2846020"/>
            <a:ext cx="237067" cy="313266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6201837" y="3550227"/>
            <a:ext cx="237067" cy="313266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A67F43-E140-4D03-8AF6-8AABAB81F41D}"/>
              </a:ext>
            </a:extLst>
          </p:cNvPr>
          <p:cNvSpPr txBox="1"/>
          <p:nvPr/>
        </p:nvSpPr>
        <p:spPr>
          <a:xfrm>
            <a:off x="3528060" y="5193093"/>
            <a:ext cx="5364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dirty="0"/>
              <a:t>&lt;update id</a:t>
            </a:r>
            <a:r>
              <a:rPr lang="nn-NO" altLang="ko-KR" dirty="0">
                <a:solidFill>
                  <a:srgbClr val="009999"/>
                </a:solidFill>
              </a:rPr>
              <a:t>="updateRP" </a:t>
            </a:r>
            <a:r>
              <a:rPr lang="nn-NO" altLang="ko-KR" dirty="0"/>
              <a:t>parameterType</a:t>
            </a:r>
            <a:r>
              <a:rPr lang="nn-NO" altLang="ko-KR" dirty="0">
                <a:solidFill>
                  <a:srgbClr val="009999"/>
                </a:solidFill>
              </a:rPr>
              <a:t>="emp"&gt;</a:t>
            </a:r>
          </a:p>
          <a:p>
            <a:r>
              <a:rPr lang="en-US" altLang="ko-KR" dirty="0"/>
              <a:t>UPDATE EMP </a:t>
            </a:r>
          </a:p>
          <a:p>
            <a:r>
              <a:rPr lang="en-US" altLang="ko-KR" dirty="0"/>
              <a:t>SET AUTHNO = #{</a:t>
            </a:r>
            <a:r>
              <a:rPr lang="en-US" altLang="ko-KR" dirty="0" err="1"/>
              <a:t>authno</a:t>
            </a:r>
            <a:r>
              <a:rPr lang="en-US" altLang="ko-KR" dirty="0"/>
              <a:t>}, RANKNO = #{</a:t>
            </a:r>
            <a:r>
              <a:rPr lang="en-US" altLang="ko-KR" dirty="0" err="1"/>
              <a:t>rankno</a:t>
            </a:r>
            <a:r>
              <a:rPr lang="en-US" altLang="ko-KR" dirty="0"/>
              <a:t>} </a:t>
            </a:r>
          </a:p>
          <a:p>
            <a:r>
              <a:rPr lang="en-US" altLang="ko-KR" dirty="0"/>
              <a:t>WHERE EMPNO=#{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jdbcType</a:t>
            </a:r>
            <a:r>
              <a:rPr lang="en-US" altLang="ko-KR" dirty="0">
                <a:solidFill>
                  <a:schemeClr val="accent2"/>
                </a:solidFill>
              </a:rPr>
              <a:t>=VARCHAR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&lt;/update&gt;</a:t>
            </a:r>
          </a:p>
        </p:txBody>
      </p:sp>
    </p:spTree>
    <p:extLst>
      <p:ext uri="{BB962C8B-B14F-4D97-AF65-F5344CB8AC3E}">
        <p14:creationId xmlns:p14="http://schemas.microsoft.com/office/powerpoint/2010/main" val="9664071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사원 삭제 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손오공</a:t>
            </a:r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＇</a:t>
            </a: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이라는 사원을 삭제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알림 창으로 상태를 나타낸다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모든 과정이 끝난 후 목록에서 삭제된 것을 확인할 수 있다</a:t>
            </a:r>
            <a:endParaRPr lang="en-US" altLang="ko-KR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jsp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사원관리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사원 삭제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27238" y="1220389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1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0" y="2782730"/>
            <a:ext cx="2666923" cy="16769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67" y="1221538"/>
            <a:ext cx="4314825" cy="1295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0" y="2795755"/>
            <a:ext cx="3695700" cy="1219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50" y="1219486"/>
            <a:ext cx="2820541" cy="129527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27238" y="2795756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2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31655" y="1220389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3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31655" y="2795756"/>
            <a:ext cx="345612" cy="3295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4</a:t>
            </a:r>
            <a:endParaRPr lang="ko-KR" altLang="en-US" sz="1300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FE0E921-3F51-4F63-85BE-CAAD38FF3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875" y="5115787"/>
            <a:ext cx="4712849" cy="16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81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err="1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마이프로필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err="1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마이프로필</a:t>
            </a:r>
            <a:r>
              <a:rPr lang="ko-KR" altLang="en-US" sz="1500" dirty="0" smtClean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39801" y="1126070"/>
            <a:ext cx="422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&lt;</a:t>
            </a:r>
            <a:endParaRPr lang="ko-KR" altLang="en-US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54177" y="1135595"/>
            <a:ext cx="1365248" cy="4169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 Bold" pitchFamily="50" charset="-127"/>
              </a:rPr>
              <a:t>타이틀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39802" y="1588558"/>
            <a:ext cx="803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Flag1</a:t>
            </a:r>
            <a:endParaRPr lang="ko-KR" altLang="en-US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43076" y="1588558"/>
            <a:ext cx="803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Flag2</a:t>
            </a:r>
            <a:endParaRPr lang="ko-KR" altLang="en-US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39800" y="2051046"/>
            <a:ext cx="2810335" cy="4108186"/>
          </a:xfrm>
          <a:prstGeom prst="roundRect">
            <a:avLst>
              <a:gd name="adj" fmla="val 1492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" pitchFamily="50" charset="-127"/>
                <a:ea typeface="나눔스퀘어 Bold" pitchFamily="50" charset="-127"/>
              </a:rPr>
              <a:t>메인화면</a:t>
            </a:r>
            <a:endParaRPr lang="ko-KR" altLang="en-US" dirty="0">
              <a:solidFill>
                <a:schemeClr val="bg1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338534" y="2051046"/>
            <a:ext cx="2810335" cy="4108186"/>
          </a:xfrm>
          <a:prstGeom prst="roundRect">
            <a:avLst>
              <a:gd name="adj" fmla="val 1492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Flag1, Flag2 </a:t>
            </a:r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화면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342469" y="1126070"/>
            <a:ext cx="422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&lt;</a:t>
            </a:r>
            <a:endParaRPr lang="ko-KR" altLang="en-US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56845" y="1126070"/>
            <a:ext cx="1365248" cy="4169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타이틀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42470" y="1588558"/>
            <a:ext cx="803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Flag1</a:t>
            </a:r>
            <a:endParaRPr lang="ko-KR" altLang="en-US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5744" y="1588558"/>
            <a:ext cx="803274" cy="41698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Flag2</a:t>
            </a:r>
            <a:endParaRPr lang="ko-KR" altLang="en-US" sz="1300" dirty="0">
              <a:solidFill>
                <a:srgbClr val="333333"/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842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77335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메인화면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08" y="1126068"/>
            <a:ext cx="2824967" cy="503316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385733" y="736601"/>
            <a:ext cx="4216402" cy="5799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93894" y="73660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사용기능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393894" y="2593491"/>
            <a:ext cx="1159933" cy="347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MainActivity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3661" y="1226689"/>
            <a:ext cx="2162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 Bold" pitchFamily="50" charset="-127"/>
              </a:rPr>
              <a:t>Fragment</a:t>
            </a:r>
          </a:p>
          <a:p>
            <a:endParaRPr lang="en-US" altLang="ko-KR" dirty="0"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" pitchFamily="50" charset="-127"/>
                <a:ea typeface="나눔스퀘어 Bold" pitchFamily="50" charset="-127"/>
              </a:rPr>
              <a:t>마이프로필</a:t>
            </a:r>
            <a:endParaRPr lang="en-US" altLang="ko-KR" dirty="0">
              <a:latin typeface="나눔스퀘어" pitchFamily="50" charset="-127"/>
              <a:ea typeface="나눔스퀘어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itchFamily="50" charset="-127"/>
                <a:ea typeface="나눔스퀘어 Bold" pitchFamily="50" charset="-127"/>
              </a:rPr>
              <a:t>비밀번호 변경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468" y="3007300"/>
            <a:ext cx="4140507" cy="35000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95900" y="3867150"/>
            <a:ext cx="346075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52975" y="4107476"/>
            <a:ext cx="625475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055130" y="4705972"/>
            <a:ext cx="761470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055130" y="5538416"/>
            <a:ext cx="761470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523664" y="4338461"/>
            <a:ext cx="515186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23664" y="4467847"/>
            <a:ext cx="515186" cy="136525"/>
          </a:xfrm>
          <a:prstGeom prst="rect">
            <a:avLst/>
          </a:prstGeom>
          <a:solidFill>
            <a:srgbClr val="FFD9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673522" y="4160501"/>
            <a:ext cx="1889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* </a:t>
            </a:r>
            <a:r>
              <a:rPr lang="en-US" altLang="ko-KR" sz="1300" dirty="0">
                <a:solidFill>
                  <a:schemeClr val="accent4">
                    <a:lumMod val="50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@Override </a:t>
            </a:r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onCreate</a:t>
            </a: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  <a:p>
            <a:r>
              <a:rPr lang="en-US" altLang="ko-KR" sz="1300" dirty="0">
                <a:latin typeface="나눔스퀘어" pitchFamily="50" charset="-127"/>
                <a:ea typeface="나눔스퀘어 Bold" pitchFamily="50" charset="-127"/>
              </a:rPr>
              <a:t>* </a:t>
            </a:r>
            <a:r>
              <a:rPr lang="en-US" altLang="ko-KR" sz="1300" dirty="0" err="1">
                <a:latin typeface="나눔스퀘어" pitchFamily="50" charset="-127"/>
                <a:ea typeface="나눔스퀘어 Bold" pitchFamily="50" charset="-127"/>
              </a:rPr>
              <a:t>setOnClickListener</a:t>
            </a:r>
            <a:endParaRPr lang="en-US" altLang="ko-KR" sz="1300" dirty="0"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733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090344" y="872070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43" y="1126068"/>
            <a:ext cx="2810334" cy="51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621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094569" y="855136"/>
            <a:ext cx="2954866" cy="5554128"/>
            <a:chOff x="863602" y="872072"/>
            <a:chExt cx="2954866" cy="55541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화면구현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비밀번호변경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68" y="1109134"/>
            <a:ext cx="2810334" cy="50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160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3602" y="872072"/>
            <a:ext cx="2954866" cy="5554128"/>
            <a:chOff x="863602" y="872072"/>
            <a:chExt cx="2954866" cy="55541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66270" y="872072"/>
            <a:ext cx="2954866" cy="5554128"/>
            <a:chOff x="863602" y="872072"/>
            <a:chExt cx="2954866" cy="555412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63602" y="872072"/>
              <a:ext cx="2954866" cy="5554128"/>
            </a:xfrm>
            <a:prstGeom prst="roundRect">
              <a:avLst>
                <a:gd name="adj" fmla="val 86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9801" y="1126070"/>
              <a:ext cx="2810334" cy="503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985728" y="952502"/>
              <a:ext cx="710613" cy="8192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16A47F-7DA6-4BE9-92E4-B3AB47AB2A73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안드로이드 화면구현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7F47A3-3B28-4915-B084-D921B94ED816}"/>
              </a:ext>
            </a:extLst>
          </p:cNvPr>
          <p:cNvSpPr txBox="1"/>
          <p:nvPr/>
        </p:nvSpPr>
        <p:spPr>
          <a:xfrm>
            <a:off x="4639733" y="157235"/>
            <a:ext cx="4399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마이프로필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실행화면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1" y="1114857"/>
            <a:ext cx="2847508" cy="50443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43" y="1126070"/>
            <a:ext cx="2833541" cy="50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99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90799" y="4123978"/>
            <a:ext cx="3962400" cy="7112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이윤배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9C6762F-7C4A-4435-8295-2F097ADA86EA}"/>
              </a:ext>
            </a:extLst>
          </p:cNvPr>
          <p:cNvSpPr/>
          <p:nvPr/>
        </p:nvSpPr>
        <p:spPr>
          <a:xfrm>
            <a:off x="2878667" y="442490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9574266-37B4-46F3-BD5E-51F8AA31D6C6}"/>
              </a:ext>
            </a:extLst>
          </p:cNvPr>
          <p:cNvSpPr/>
          <p:nvPr/>
        </p:nvSpPr>
        <p:spPr>
          <a:xfrm>
            <a:off x="6162676" y="4425611"/>
            <a:ext cx="102658" cy="1082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72B773A-56EF-439D-B71B-576CBFF21B35}"/>
              </a:ext>
            </a:extLst>
          </p:cNvPr>
          <p:cNvSpPr/>
          <p:nvPr/>
        </p:nvSpPr>
        <p:spPr>
          <a:xfrm>
            <a:off x="448733" y="2211224"/>
            <a:ext cx="885825" cy="866775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8" y="2211224"/>
            <a:ext cx="8568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3EBEF4E-CCDD-4C5E-B3BD-D74715B6E33E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화면설계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5023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FA7CD58B-90A9-4D8A-832F-D14C1EDF4F60}"/>
              </a:ext>
            </a:extLst>
          </p:cNvPr>
          <p:cNvSpPr/>
          <p:nvPr/>
        </p:nvSpPr>
        <p:spPr>
          <a:xfrm>
            <a:off x="7228115" y="5248275"/>
            <a:ext cx="1823560" cy="1485900"/>
          </a:xfrm>
          <a:prstGeom prst="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FD85B20-FB3F-4B14-9DB3-F5F406D98272}"/>
              </a:ext>
            </a:extLst>
          </p:cNvPr>
          <p:cNvSpPr/>
          <p:nvPr/>
        </p:nvSpPr>
        <p:spPr>
          <a:xfrm>
            <a:off x="92326" y="2266950"/>
            <a:ext cx="7377133" cy="4467225"/>
          </a:xfrm>
          <a:prstGeom prst="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2C944CE0-0AC0-411C-A4EF-47F4569E8909}"/>
              </a:ext>
            </a:extLst>
          </p:cNvPr>
          <p:cNvSpPr/>
          <p:nvPr/>
        </p:nvSpPr>
        <p:spPr>
          <a:xfrm>
            <a:off x="3338513" y="3076575"/>
            <a:ext cx="1749946" cy="1439282"/>
          </a:xfrm>
          <a:prstGeom prst="roundRect">
            <a:avLst>
              <a:gd name="adj" fmla="val 872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C1F788A3-46B0-4A43-92DB-38872244F699}"/>
              </a:ext>
            </a:extLst>
          </p:cNvPr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03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흐름도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06EBF762-BBE5-4EEE-9E16-6FC01C56E821}"/>
              </a:ext>
            </a:extLst>
          </p:cNvPr>
          <p:cNvSpPr/>
          <p:nvPr/>
        </p:nvSpPr>
        <p:spPr>
          <a:xfrm>
            <a:off x="1790292" y="94400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사원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74EA5FBB-8A22-4E8C-BF38-5A8FE42E3DFD}"/>
              </a:ext>
            </a:extLst>
          </p:cNvPr>
          <p:cNvSpPr/>
          <p:nvPr/>
        </p:nvSpPr>
        <p:spPr>
          <a:xfrm>
            <a:off x="3673173" y="937438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Unicode MS" pitchFamily="50" charset="-127"/>
                <a:ea typeface="Arial Unicode MS" pitchFamily="50" charset="-127"/>
              </a:rPr>
              <a:t>PM</a:t>
            </a:r>
            <a:endParaRPr lang="ko-KR" altLang="en-US" dirty="0">
              <a:latin typeface="Arial Unicode MS" pitchFamily="50" charset="-127"/>
              <a:ea typeface="Arial Unicode MS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CAA90068-A6DF-42D9-8FC6-72E7A1510F8F}"/>
              </a:ext>
            </a:extLst>
          </p:cNvPr>
          <p:cNvSpPr/>
          <p:nvPr/>
        </p:nvSpPr>
        <p:spPr>
          <a:xfrm>
            <a:off x="5636684" y="94400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Unicode MS" pitchFamily="50" charset="-127"/>
                <a:ea typeface="Arial Unicode MS" pitchFamily="50" charset="-127"/>
              </a:rPr>
              <a:t>CEO</a:t>
            </a:r>
            <a:endParaRPr lang="ko-KR" altLang="en-US" dirty="0">
              <a:latin typeface="Arial Unicode MS" pitchFamily="50" charset="-127"/>
              <a:ea typeface="Arial Unicode MS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4C0ECA85-616D-4E24-9B4C-8F860D14FB46}"/>
              </a:ext>
            </a:extLst>
          </p:cNvPr>
          <p:cNvSpPr/>
          <p:nvPr/>
        </p:nvSpPr>
        <p:spPr>
          <a:xfrm>
            <a:off x="7545909" y="94400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Unicode MS" pitchFamily="50" charset="-127"/>
                <a:ea typeface="Arial Unicode MS" pitchFamily="50" charset="-127"/>
              </a:rPr>
              <a:t>ADMIN</a:t>
            </a:r>
            <a:endParaRPr lang="ko-KR" altLang="en-US" dirty="0">
              <a:latin typeface="Arial Unicode MS" pitchFamily="50" charset="-127"/>
              <a:ea typeface="Arial Unicode MS" pitchFamily="50" charset="-127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xmlns="" id="{1AFB260D-2D3F-406F-A18E-FC043354D39A}"/>
              </a:ext>
            </a:extLst>
          </p:cNvPr>
          <p:cNvSpPr/>
          <p:nvPr/>
        </p:nvSpPr>
        <p:spPr>
          <a:xfrm>
            <a:off x="1790291" y="1666870"/>
            <a:ext cx="7254625" cy="46604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로그인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xmlns="" id="{2A22E4A5-BD09-4B05-8FDF-BF6086A6565F}"/>
              </a:ext>
            </a:extLst>
          </p:cNvPr>
          <p:cNvSpPr/>
          <p:nvPr/>
        </p:nvSpPr>
        <p:spPr>
          <a:xfrm>
            <a:off x="2448582" y="1410045"/>
            <a:ext cx="146050" cy="25682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xmlns="" id="{9583389C-C10A-4829-A9B7-BC2A3C2F7389}"/>
              </a:ext>
            </a:extLst>
          </p:cNvPr>
          <p:cNvSpPr/>
          <p:nvPr/>
        </p:nvSpPr>
        <p:spPr>
          <a:xfrm>
            <a:off x="4331463" y="1403483"/>
            <a:ext cx="146050" cy="25682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xmlns="" id="{DFAFC9E0-BD52-42F6-B2C2-1F62EC24AD9D}"/>
              </a:ext>
            </a:extLst>
          </p:cNvPr>
          <p:cNvSpPr/>
          <p:nvPr/>
        </p:nvSpPr>
        <p:spPr>
          <a:xfrm>
            <a:off x="6294974" y="1410045"/>
            <a:ext cx="146050" cy="25682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xmlns="" id="{852AA1B7-79C8-462A-9D71-A0AF33E95939}"/>
              </a:ext>
            </a:extLst>
          </p:cNvPr>
          <p:cNvSpPr/>
          <p:nvPr/>
        </p:nvSpPr>
        <p:spPr>
          <a:xfrm>
            <a:off x="8204199" y="1410045"/>
            <a:ext cx="146050" cy="2568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3E9F51D1-8C25-46BE-AE24-7B0DF7C089BE}"/>
              </a:ext>
            </a:extLst>
          </p:cNvPr>
          <p:cNvSpPr/>
          <p:nvPr/>
        </p:nvSpPr>
        <p:spPr>
          <a:xfrm>
            <a:off x="1790291" y="2390764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내 업무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83937AC7-5892-4E32-AD8A-B2B155CCCCD8}"/>
              </a:ext>
            </a:extLst>
          </p:cNvPr>
          <p:cNvSpPr/>
          <p:nvPr/>
        </p:nvSpPr>
        <p:spPr>
          <a:xfrm>
            <a:off x="92326" y="3171692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일정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A4EC314C-58B0-400C-99EF-E3C35C21D767}"/>
              </a:ext>
            </a:extLst>
          </p:cNvPr>
          <p:cNvSpPr/>
          <p:nvPr/>
        </p:nvSpPr>
        <p:spPr>
          <a:xfrm>
            <a:off x="1790290" y="3159028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업무 목록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7B5CDD94-F339-4BC6-88D6-0E67D3D40B34}"/>
              </a:ext>
            </a:extLst>
          </p:cNvPr>
          <p:cNvSpPr/>
          <p:nvPr/>
        </p:nvSpPr>
        <p:spPr>
          <a:xfrm>
            <a:off x="3488258" y="3171692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이슈 등록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8BEFFA44-CB09-4DAB-92F6-845B39CFFB50}"/>
              </a:ext>
            </a:extLst>
          </p:cNvPr>
          <p:cNvSpPr/>
          <p:nvPr/>
        </p:nvSpPr>
        <p:spPr>
          <a:xfrm>
            <a:off x="1790290" y="3933051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" pitchFamily="50" charset="-127"/>
                <a:ea typeface="나눔스퀘어 Bold" pitchFamily="50" charset="-127"/>
              </a:rPr>
              <a:t>승인 요청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6991B45A-54B0-4E15-ABAD-725351B103B4}"/>
              </a:ext>
            </a:extLst>
          </p:cNvPr>
          <p:cNvSpPr/>
          <p:nvPr/>
        </p:nvSpPr>
        <p:spPr>
          <a:xfrm>
            <a:off x="3488258" y="3933051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이슈 목록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3C554BC0-5DEA-4814-A6E7-858065538135}"/>
              </a:ext>
            </a:extLst>
          </p:cNvPr>
          <p:cNvSpPr/>
          <p:nvPr/>
        </p:nvSpPr>
        <p:spPr>
          <a:xfrm>
            <a:off x="1790290" y="4701315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업무 승인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BFF185F1-43F8-47AF-A6CC-AE3A44178FD1}"/>
              </a:ext>
            </a:extLst>
          </p:cNvPr>
          <p:cNvSpPr/>
          <p:nvPr/>
        </p:nvSpPr>
        <p:spPr>
          <a:xfrm>
            <a:off x="1790290" y="5469579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업무 관리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C06DC010-489C-40AC-8A3B-1E31EB4A01DD}"/>
              </a:ext>
            </a:extLst>
          </p:cNvPr>
          <p:cNvSpPr/>
          <p:nvPr/>
        </p:nvSpPr>
        <p:spPr>
          <a:xfrm>
            <a:off x="92326" y="5469578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업무 생성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xmlns="" id="{2B9D2F67-9C22-4C09-B160-BA1BDBA62CF8}"/>
              </a:ext>
            </a:extLst>
          </p:cNvPr>
          <p:cNvSpPr/>
          <p:nvPr/>
        </p:nvSpPr>
        <p:spPr>
          <a:xfrm>
            <a:off x="2448582" y="2133939"/>
            <a:ext cx="146050" cy="25682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19D93199-E6C3-4C19-AA63-3C811467C38B}"/>
              </a:ext>
            </a:extLst>
          </p:cNvPr>
          <p:cNvSpPr/>
          <p:nvPr/>
        </p:nvSpPr>
        <p:spPr>
          <a:xfrm>
            <a:off x="7545909" y="2390764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사원 관리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99D99899-E094-4DA2-8AE7-542E00D4019B}"/>
              </a:ext>
            </a:extLst>
          </p:cNvPr>
          <p:cNvSpPr/>
          <p:nvPr/>
        </p:nvSpPr>
        <p:spPr>
          <a:xfrm>
            <a:off x="7545908" y="3115750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사원 목록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xmlns="" id="{5986FA72-9FD6-4D7A-B982-2883638AC5DC}"/>
              </a:ext>
            </a:extLst>
          </p:cNvPr>
          <p:cNvSpPr/>
          <p:nvPr/>
        </p:nvSpPr>
        <p:spPr>
          <a:xfrm>
            <a:off x="8204199" y="2133938"/>
            <a:ext cx="146050" cy="2568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xmlns="" id="{8E294799-B0DD-4070-9ED7-E72F92D5759E}"/>
              </a:ext>
            </a:extLst>
          </p:cNvPr>
          <p:cNvSpPr/>
          <p:nvPr/>
        </p:nvSpPr>
        <p:spPr>
          <a:xfrm>
            <a:off x="8204199" y="2856411"/>
            <a:ext cx="146050" cy="2568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BAC300DE-4BB3-45BE-901E-66453391F176}"/>
              </a:ext>
            </a:extLst>
          </p:cNvPr>
          <p:cNvSpPr/>
          <p:nvPr/>
        </p:nvSpPr>
        <p:spPr>
          <a:xfrm>
            <a:off x="3488258" y="5469577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업무 관리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E1707D4C-3FBD-465E-B1B9-CE9F7FE80E33}"/>
              </a:ext>
            </a:extLst>
          </p:cNvPr>
          <p:cNvSpPr/>
          <p:nvPr/>
        </p:nvSpPr>
        <p:spPr>
          <a:xfrm>
            <a:off x="5186226" y="3934276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프로젝트 생성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B3A4E712-3DDD-4F1F-8D20-50D93D393E2D}"/>
              </a:ext>
            </a:extLst>
          </p:cNvPr>
          <p:cNvSpPr/>
          <p:nvPr/>
        </p:nvSpPr>
        <p:spPr>
          <a:xfrm>
            <a:off x="5186226" y="4700301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프로젝트 목록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1F1CEDA4-461E-421C-B554-BFA838A38074}"/>
              </a:ext>
            </a:extLst>
          </p:cNvPr>
          <p:cNvSpPr/>
          <p:nvPr/>
        </p:nvSpPr>
        <p:spPr>
          <a:xfrm>
            <a:off x="5186226" y="5476712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프로젝트 상세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21DE91F-19BD-492E-A093-8BD2E0A467D8}"/>
              </a:ext>
            </a:extLst>
          </p:cNvPr>
          <p:cNvSpPr/>
          <p:nvPr/>
        </p:nvSpPr>
        <p:spPr>
          <a:xfrm>
            <a:off x="7582286" y="5476711"/>
            <a:ext cx="1462631" cy="4660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멤버 설정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D733A9A3-FA73-467E-B6C7-14AE9C1D45E1}"/>
              </a:ext>
            </a:extLst>
          </p:cNvPr>
          <p:cNvSpPr/>
          <p:nvPr/>
        </p:nvSpPr>
        <p:spPr>
          <a:xfrm>
            <a:off x="6741453" y="6115107"/>
            <a:ext cx="2185466" cy="46604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itchFamily="50" charset="-127"/>
                <a:ea typeface="Arial Unicode MS" pitchFamily="50" charset="-127"/>
              </a:rPr>
              <a:t>전체 대시보드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xmlns="" id="{F50A3745-8D53-4C02-B30A-19A241EF32E9}"/>
              </a:ext>
            </a:extLst>
          </p:cNvPr>
          <p:cNvSpPr/>
          <p:nvPr/>
        </p:nvSpPr>
        <p:spPr>
          <a:xfrm>
            <a:off x="2448582" y="2856411"/>
            <a:ext cx="146050" cy="30261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xmlns="" id="{52E25EEA-56F1-4470-AF1F-21AB14FB572B}"/>
              </a:ext>
            </a:extLst>
          </p:cNvPr>
          <p:cNvSpPr/>
          <p:nvPr/>
        </p:nvSpPr>
        <p:spPr>
          <a:xfrm>
            <a:off x="750613" y="2993989"/>
            <a:ext cx="146050" cy="177703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xmlns="" id="{0CB635F4-6698-4E88-B5C0-76AC8DD765B8}"/>
              </a:ext>
            </a:extLst>
          </p:cNvPr>
          <p:cNvSpPr/>
          <p:nvPr/>
        </p:nvSpPr>
        <p:spPr>
          <a:xfrm>
            <a:off x="4146548" y="2991595"/>
            <a:ext cx="146050" cy="177703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EF9CB4B-6558-443B-B3E3-63477590C57F}"/>
              </a:ext>
            </a:extLst>
          </p:cNvPr>
          <p:cNvCxnSpPr>
            <a:cxnSpLocks/>
          </p:cNvCxnSpPr>
          <p:nvPr/>
        </p:nvCxnSpPr>
        <p:spPr>
          <a:xfrm>
            <a:off x="785538" y="2993989"/>
            <a:ext cx="3470400" cy="0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xmlns="" id="{71199076-A60D-48E8-AF2C-F01DC748C624}"/>
              </a:ext>
            </a:extLst>
          </p:cNvPr>
          <p:cNvSpPr/>
          <p:nvPr/>
        </p:nvSpPr>
        <p:spPr>
          <a:xfrm>
            <a:off x="2448582" y="3616470"/>
            <a:ext cx="146050" cy="317268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xmlns="" id="{FC5117BE-15C5-44C8-86C2-1B9E1582C7E1}"/>
              </a:ext>
            </a:extLst>
          </p:cNvPr>
          <p:cNvSpPr/>
          <p:nvPr/>
        </p:nvSpPr>
        <p:spPr>
          <a:xfrm>
            <a:off x="2465107" y="4399096"/>
            <a:ext cx="111262" cy="302219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위쪽/아래쪽 50">
            <a:extLst>
              <a:ext uri="{FF2B5EF4-FFF2-40B4-BE49-F238E27FC236}">
                <a16:creationId xmlns:a16="http://schemas.microsoft.com/office/drawing/2014/main" xmlns="" id="{FEAF9253-FE6A-4F6F-B393-B398DD6D5122}"/>
              </a:ext>
            </a:extLst>
          </p:cNvPr>
          <p:cNvSpPr/>
          <p:nvPr/>
        </p:nvSpPr>
        <p:spPr>
          <a:xfrm rot="16200000">
            <a:off x="1616994" y="5584931"/>
            <a:ext cx="111262" cy="235336"/>
          </a:xfrm>
          <a:prstGeom prst="up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xmlns="" id="{62D93B53-1359-4ADF-9A19-154952A66AC8}"/>
              </a:ext>
            </a:extLst>
          </p:cNvPr>
          <p:cNvSpPr/>
          <p:nvPr/>
        </p:nvSpPr>
        <p:spPr>
          <a:xfrm flipV="1">
            <a:off x="2448582" y="5162807"/>
            <a:ext cx="146050" cy="317268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xmlns="" id="{181AF2EB-2BFC-41B0-8DC4-AD62CBBF4538}"/>
              </a:ext>
            </a:extLst>
          </p:cNvPr>
          <p:cNvSpPr/>
          <p:nvPr/>
        </p:nvSpPr>
        <p:spPr>
          <a:xfrm rot="16200000" flipV="1">
            <a:off x="3294716" y="5584932"/>
            <a:ext cx="146050" cy="23533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xmlns="" id="{CB5D7FC7-CA06-4507-BFB1-5C4A4A98A823}"/>
              </a:ext>
            </a:extLst>
          </p:cNvPr>
          <p:cNvSpPr/>
          <p:nvPr/>
        </p:nvSpPr>
        <p:spPr>
          <a:xfrm rot="16200000" flipV="1">
            <a:off x="4995534" y="5584932"/>
            <a:ext cx="146050" cy="23533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xmlns="" id="{0EA4D1C0-2E23-4A38-8CD5-B5C0B906F1BA}"/>
              </a:ext>
            </a:extLst>
          </p:cNvPr>
          <p:cNvSpPr/>
          <p:nvPr/>
        </p:nvSpPr>
        <p:spPr>
          <a:xfrm rot="5400000" flipH="1" flipV="1">
            <a:off x="7404477" y="5598192"/>
            <a:ext cx="146050" cy="223082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xmlns="" id="{9A2715EA-C847-48E9-B8A5-FB39A98EC8EA}"/>
              </a:ext>
            </a:extLst>
          </p:cNvPr>
          <p:cNvSpPr/>
          <p:nvPr/>
        </p:nvSpPr>
        <p:spPr>
          <a:xfrm>
            <a:off x="5410005" y="2132913"/>
            <a:ext cx="146050" cy="2567387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xmlns="" id="{7B011932-5E19-4F10-A803-F1E05F1450A2}"/>
              </a:ext>
            </a:extLst>
          </p:cNvPr>
          <p:cNvSpPr/>
          <p:nvPr/>
        </p:nvSpPr>
        <p:spPr>
          <a:xfrm flipH="1" flipV="1">
            <a:off x="4146547" y="3693041"/>
            <a:ext cx="1363665" cy="23691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02C00EA-9E07-4DE0-B58D-2A77A3972750}"/>
              </a:ext>
            </a:extLst>
          </p:cNvPr>
          <p:cNvSpPr txBox="1"/>
          <p:nvPr/>
        </p:nvSpPr>
        <p:spPr>
          <a:xfrm>
            <a:off x="4213486" y="2799306"/>
            <a:ext cx="1066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</a:rPr>
              <a:t>리스크 관리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xmlns="" id="{4343EA24-0B3E-4BF4-BC86-8F8FF86EB167}"/>
              </a:ext>
            </a:extLst>
          </p:cNvPr>
          <p:cNvSpPr/>
          <p:nvPr/>
        </p:nvSpPr>
        <p:spPr>
          <a:xfrm>
            <a:off x="6205934" y="5147619"/>
            <a:ext cx="146050" cy="33245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위로 굽음 68">
            <a:extLst>
              <a:ext uri="{FF2B5EF4-FFF2-40B4-BE49-F238E27FC236}">
                <a16:creationId xmlns:a16="http://schemas.microsoft.com/office/drawing/2014/main" xmlns="" id="{2BF97F93-D4FB-4159-A6A7-65BBEAB2FB1F}"/>
              </a:ext>
            </a:extLst>
          </p:cNvPr>
          <p:cNvSpPr/>
          <p:nvPr/>
        </p:nvSpPr>
        <p:spPr>
          <a:xfrm flipV="1">
            <a:off x="5428269" y="3693041"/>
            <a:ext cx="923716" cy="23691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18">
            <a:extLst>
              <a:ext uri="{FF2B5EF4-FFF2-40B4-BE49-F238E27FC236}">
                <a16:creationId xmlns:a16="http://schemas.microsoft.com/office/drawing/2014/main" xmlns="" id="{852AA1B7-79C8-462A-9D71-A0AF33E95939}"/>
              </a:ext>
            </a:extLst>
          </p:cNvPr>
          <p:cNvSpPr/>
          <p:nvPr/>
        </p:nvSpPr>
        <p:spPr>
          <a:xfrm>
            <a:off x="4336225" y="669670"/>
            <a:ext cx="146050" cy="2568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3EF9CB4B-6558-443B-B3E3-63477590C57F}"/>
              </a:ext>
            </a:extLst>
          </p:cNvPr>
          <p:cNvCxnSpPr>
            <a:cxnSpLocks/>
          </p:cNvCxnSpPr>
          <p:nvPr/>
        </p:nvCxnSpPr>
        <p:spPr>
          <a:xfrm>
            <a:off x="4372253" y="674432"/>
            <a:ext cx="39091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3EF9CB4B-6558-443B-B3E3-63477590C57F}"/>
              </a:ext>
            </a:extLst>
          </p:cNvPr>
          <p:cNvCxnSpPr>
            <a:cxnSpLocks/>
          </p:cNvCxnSpPr>
          <p:nvPr/>
        </p:nvCxnSpPr>
        <p:spPr>
          <a:xfrm>
            <a:off x="8281441" y="645319"/>
            <a:ext cx="0" cy="298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572000" y="674432"/>
            <a:ext cx="56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Arial Unicode MS" pitchFamily="50" charset="-127"/>
                <a:ea typeface="Arial Unicode MS" pitchFamily="50" charset="-127"/>
              </a:rPr>
              <a:t>임명</a:t>
            </a:r>
          </a:p>
        </p:txBody>
      </p:sp>
    </p:spTree>
    <p:extLst>
      <p:ext uri="{BB962C8B-B14F-4D97-AF65-F5344CB8AC3E}">
        <p14:creationId xmlns:p14="http://schemas.microsoft.com/office/powerpoint/2010/main" val="38877293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067" y="480399"/>
            <a:ext cx="8940800" cy="628253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50" charset="-127"/>
              <a:ea typeface="Arial Unicode MS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06FF98-D983-4D22-94AF-0747FCE160CD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DFB95B-45B5-45CF-A1F5-D485C2C2E06E}"/>
              </a:ext>
            </a:extLst>
          </p:cNvPr>
          <p:cNvSpPr txBox="1"/>
          <p:nvPr/>
        </p:nvSpPr>
        <p:spPr>
          <a:xfrm>
            <a:off x="5599611" y="157235"/>
            <a:ext cx="343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 진행상황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71692"/>
            <a:ext cx="8940800" cy="62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6999" y="126999"/>
              <a:ext cx="8898467" cy="662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406138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9593" y="1456267"/>
            <a:ext cx="486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진행과정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13" y="4128180"/>
            <a:ext cx="1595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1344196" y="4992972"/>
            <a:ext cx="6439128" cy="321734"/>
          </a:xfrm>
          <a:prstGeom prst="parallelogram">
            <a:avLst>
              <a:gd name="adj" fmla="val 40790"/>
            </a:avLst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Perfect Solution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 진행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0309" y="5450217"/>
            <a:ext cx="5526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2020.05.01 ~ 2020.06.05</a:t>
            </a:r>
            <a:endParaRPr lang="ko-KR" altLang="en-US" sz="1300" dirty="0">
              <a:solidFill>
                <a:schemeClr val="accent5">
                  <a:lumMod val="60000"/>
                  <a:lumOff val="4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867" y="28786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퍼펙트솔루션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287866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진행과정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2146412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2" name="타원 31"/>
          <p:cNvSpPr/>
          <p:nvPr/>
        </p:nvSpPr>
        <p:spPr>
          <a:xfrm>
            <a:off x="3886686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3" name="타원 32"/>
          <p:cNvSpPr/>
          <p:nvPr/>
        </p:nvSpPr>
        <p:spPr>
          <a:xfrm>
            <a:off x="5626960" y="2624669"/>
            <a:ext cx="1368000" cy="136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4" name="타원 33"/>
          <p:cNvSpPr/>
          <p:nvPr/>
        </p:nvSpPr>
        <p:spPr>
          <a:xfrm>
            <a:off x="7364427" y="2624669"/>
            <a:ext cx="1368000" cy="1368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32487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프로젝트 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웹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58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내 업무 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화면구현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웹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500" dirty="0" err="1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13035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구현 세부내용 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추가 및 점검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50502" y="4128180"/>
            <a:ext cx="159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통합테스트 및 </a:t>
            </a:r>
            <a:endParaRPr lang="en-US" altLang="ko-KR" sz="1500" dirty="0" smtClean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오류수정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7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PM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이 자신이 담당한 프로젝트목록을 확인 할 수 있는 페이지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새로운 프로젝트 생성 및 종료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6806" y="1238677"/>
            <a:ext cx="1044231" cy="4332389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805" y="811753"/>
            <a:ext cx="8428528" cy="448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6805" y="811753"/>
            <a:ext cx="8428528" cy="475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022719"/>
              </p:ext>
            </p:extLst>
          </p:nvPr>
        </p:nvGraphicFramePr>
        <p:xfrm>
          <a:off x="1470295" y="2089612"/>
          <a:ext cx="7213073" cy="323839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3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48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98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86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64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307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006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3989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088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53973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 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 분류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참여 인원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예산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 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 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/>
                        <a:t>자바버거</a:t>
                      </a:r>
                      <a:r>
                        <a:rPr lang="ko-KR" altLang="en-US" sz="900" dirty="0"/>
                        <a:t> 배달 시스템 개발</a:t>
                      </a:r>
                      <a:endParaRPr lang="en-US" altLang="ko-KR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시스템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3,000,000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2020-01-13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2020-01-31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서울愛가면 </a:t>
                      </a:r>
                      <a:r>
                        <a:rPr lang="ko-KR" altLang="en-US" sz="900" dirty="0" err="1"/>
                        <a:t>웹페이지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1,500,000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2020-02-01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2020-02-28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고래월드 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사이트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3,500,000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2020-03-01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2020-03-27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재능마켓 </a:t>
                      </a:r>
                      <a:r>
                        <a:rPr lang="en-US" altLang="ko-KR" sz="900" dirty="0"/>
                        <a:t>D.Y.L </a:t>
                      </a:r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사이트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3,100,000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2020-03-28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종료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973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/>
                        <a:t>벗꽃툰</a:t>
                      </a:r>
                      <a:r>
                        <a:rPr lang="ko-KR" altLang="en-US" sz="900" dirty="0"/>
                        <a:t> 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사이트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웹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앱</a:t>
                      </a:r>
                      <a:r>
                        <a:rPr lang="ko-KR" altLang="en-US" sz="9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PM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2,800,000 </a:t>
                      </a:r>
                      <a:r>
                        <a:rPr lang="ko-KR" altLang="en-US" sz="900" dirty="0"/>
                        <a:t>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2020-04-25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2020-05-01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진행 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17779" y="1415653"/>
            <a:ext cx="175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53572" y="1600320"/>
            <a:ext cx="881373" cy="300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17134" y="1600320"/>
            <a:ext cx="881373" cy="3001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58788" y="2289237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58788" y="2810347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58788" y="3320210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558788" y="3821655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8788" y="4342765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58788" y="4854042"/>
            <a:ext cx="121569" cy="144590"/>
          </a:xfrm>
          <a:prstGeom prst="rect">
            <a:avLst/>
          </a:prstGeom>
          <a:solidFill>
            <a:schemeClr val="bg1"/>
          </a:solidFill>
          <a:ln>
            <a:solidFill>
              <a:srgbClr val="0E0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1"/>
            <a:ext cx="8940800" cy="39539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817" y="5179618"/>
            <a:ext cx="31029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PM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 시 기본페이지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본인 담당의 프로젝트를 모두 리스트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진행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상태의 프로젝트를 가장 상위에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생성버튼을 통해 생성페이지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각 행을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더블클릭해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상세페이지 이동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1" y="5095794"/>
            <a:ext cx="4932892" cy="1381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38600" y="6155267"/>
            <a:ext cx="3412067" cy="133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64689" y="6379708"/>
            <a:ext cx="207433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상태가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진행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인 행을 가장 위로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그 다음은 프로젝트 시작인 내림차순</a:t>
            </a:r>
            <a:endParaRPr lang="ko-KR" altLang="en-US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23" name="직선 화살표 연결선 22"/>
          <p:cNvCxnSpPr>
            <a:endCxn id="7" idx="1"/>
          </p:cNvCxnSpPr>
          <p:nvPr/>
        </p:nvCxnSpPr>
        <p:spPr>
          <a:xfrm>
            <a:off x="6502400" y="6289159"/>
            <a:ext cx="462289" cy="29060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00" y="795867"/>
            <a:ext cx="8449733" cy="477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화면설계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PM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이 새로운 프로젝트 생성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담당자는 자동입력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프로젝트생성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599" y="806447"/>
            <a:ext cx="8449733" cy="4768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5601" y="1182570"/>
            <a:ext cx="1046858" cy="4387352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5599" y="806447"/>
            <a:ext cx="8449733" cy="381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28582" y="1253311"/>
            <a:ext cx="175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생성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631410" y="1649047"/>
            <a:ext cx="6865596" cy="3820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0235" y="1688375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769063" y="1961099"/>
            <a:ext cx="3920295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프로젝트이름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00235" y="2244012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담당자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769063" y="2516736"/>
            <a:ext cx="1960147" cy="259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00235" y="2822773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769063" y="3095497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 선택</a:t>
            </a:r>
          </a:p>
        </p:txBody>
      </p:sp>
      <p:sp>
        <p:nvSpPr>
          <p:cNvPr id="35" name="이등변 삼각형 34"/>
          <p:cNvSpPr/>
          <p:nvPr/>
        </p:nvSpPr>
        <p:spPr>
          <a:xfrm flipV="1">
            <a:off x="3420881" y="3164473"/>
            <a:ext cx="182812" cy="13620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00235" y="3379725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인원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769063" y="3652449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00235" y="3945395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예산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769063" y="4218119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00235" y="4516296"/>
            <a:ext cx="1259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기간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769063" y="4789020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시작일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005900" y="4789020"/>
            <a:ext cx="1960147" cy="259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종료일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6688" y="4789020"/>
            <a:ext cx="3503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69063" y="5179163"/>
            <a:ext cx="1287541" cy="2984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생성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116082" y="5179163"/>
            <a:ext cx="1287541" cy="298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63752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0067" y="5139267"/>
            <a:ext cx="5257800" cy="13800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066" y="5139267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프로젝트생성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76230"/>
            <a:ext cx="5257800" cy="42445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70468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70467"/>
            <a:ext cx="5257800" cy="425026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817" y="5543699"/>
            <a:ext cx="31029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PM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이 새로운 프로젝트 생성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데이터 유효성검사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담당자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사번은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자동입력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77934" y="787402"/>
            <a:ext cx="1159933" cy="3471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95" y="1151728"/>
            <a:ext cx="2435938" cy="24749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34" y="3626641"/>
            <a:ext cx="3561088" cy="289269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77934" y="770466"/>
            <a:ext cx="3572934" cy="574886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6733" y="787401"/>
            <a:ext cx="1082289" cy="116955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프로젝트 기간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유효성 체크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시작일은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오늘 이후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종료일은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시작일 이후로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minDate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설정</a:t>
            </a:r>
            <a:endParaRPr lang="ko-KR" altLang="en-US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56732" y="1951376"/>
            <a:ext cx="1082289" cy="116955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필수옵션값이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Null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또는 공백이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아닐 때 만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Form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을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submit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예산은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콤마처리를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제거 후 확인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0" name="직선 화살표 연결선 9"/>
          <p:cNvCxnSpPr>
            <a:stCxn id="27" idx="2"/>
          </p:cNvCxnSpPr>
          <p:nvPr/>
        </p:nvCxnSpPr>
        <p:spPr>
          <a:xfrm>
            <a:off x="8497877" y="3120927"/>
            <a:ext cx="0" cy="50571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endCxn id="3" idx="0"/>
          </p:cNvCxnSpPr>
          <p:nvPr/>
        </p:nvCxnSpPr>
        <p:spPr>
          <a:xfrm rot="10800000" flipV="1">
            <a:off x="6738764" y="944034"/>
            <a:ext cx="1217968" cy="207693"/>
          </a:xfrm>
          <a:prstGeom prst="bentConnector2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7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프로젝트 기본정보 출력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프로젝트 참여 멤버 출력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프로젝트 현황을 볼 수 있는 그래프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차트 구성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599" y="772580"/>
            <a:ext cx="8449733" cy="476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5601" y="1199504"/>
            <a:ext cx="1046858" cy="4337695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5600" y="772579"/>
            <a:ext cx="8449732" cy="42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5601" y="750478"/>
            <a:ext cx="8449732" cy="4786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450082" y="1263623"/>
            <a:ext cx="3350523" cy="24191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48835" y="1263623"/>
            <a:ext cx="3740059" cy="22729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간트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차트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인원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기간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50084" y="3810054"/>
            <a:ext cx="3350521" cy="15916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59914" y="1273455"/>
            <a:ext cx="3340367" cy="3231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정보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59914" y="1644494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명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78122" y="1644494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이름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59914" y="1936882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78122" y="1936882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분류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59914" y="2229270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78122" y="2229270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담당자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59914" y="2522160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기간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78122" y="2522160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시작일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종료일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59914" y="2828677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참여인원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8122" y="2814548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참여인원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59914" y="3102780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78122" y="3102780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예산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59914" y="3390344"/>
            <a:ext cx="125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678122" y="3395168"/>
            <a:ext cx="208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현재 상태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61" y="1548752"/>
            <a:ext cx="3595296" cy="181959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958667" y="1273455"/>
            <a:ext cx="3729903" cy="3231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간트차트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48835" y="3608212"/>
            <a:ext cx="3740059" cy="17935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459914" y="3819886"/>
            <a:ext cx="3340367" cy="3231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멤버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59915" y="4143051"/>
            <a:ext cx="33403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부서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</a:t>
            </a: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</a:t>
            </a:r>
            <a:endParaRPr lang="en-US" altLang="ko-KR" sz="1300" dirty="0"/>
          </a:p>
          <a:p>
            <a:r>
              <a:rPr lang="ko-KR" altLang="en-US" sz="1300" dirty="0"/>
              <a:t>개발팀</a:t>
            </a:r>
            <a:r>
              <a:rPr lang="en-US" altLang="ko-KR" sz="1300" dirty="0"/>
              <a:t>	</a:t>
            </a:r>
            <a:r>
              <a:rPr lang="ko-KR" altLang="en-US" sz="1300" dirty="0"/>
              <a:t>김차장</a:t>
            </a:r>
            <a:r>
              <a:rPr lang="en-US" altLang="ko-KR" sz="1300" dirty="0"/>
              <a:t>	</a:t>
            </a:r>
            <a:r>
              <a:rPr lang="ko-KR" altLang="en-US" sz="1300" dirty="0"/>
              <a:t>개발자</a:t>
            </a:r>
            <a:r>
              <a:rPr lang="en-US" altLang="ko-KR" sz="1300" dirty="0"/>
              <a:t>	5 </a:t>
            </a:r>
          </a:p>
          <a:p>
            <a:r>
              <a:rPr lang="ko-KR" altLang="en-US" sz="1300" dirty="0"/>
              <a:t>개발팀</a:t>
            </a:r>
            <a:r>
              <a:rPr lang="en-US" altLang="ko-KR" sz="1300" dirty="0"/>
              <a:t>	</a:t>
            </a:r>
            <a:r>
              <a:rPr lang="ko-KR" altLang="en-US" sz="1300" dirty="0"/>
              <a:t>박대리</a:t>
            </a:r>
            <a:r>
              <a:rPr lang="en-US" altLang="ko-KR" sz="1300" dirty="0"/>
              <a:t>	</a:t>
            </a:r>
            <a:r>
              <a:rPr lang="ko-KR" altLang="en-US" sz="1300" dirty="0"/>
              <a:t>개발자</a:t>
            </a:r>
            <a:r>
              <a:rPr lang="en-US" altLang="ko-KR" sz="1300" dirty="0"/>
              <a:t>	4</a:t>
            </a:r>
          </a:p>
          <a:p>
            <a:r>
              <a:rPr lang="ko-KR" altLang="en-US" sz="1300" dirty="0" err="1"/>
              <a:t>지원팀</a:t>
            </a:r>
            <a:r>
              <a:rPr lang="en-US" altLang="ko-KR" sz="1300" dirty="0"/>
              <a:t>	</a:t>
            </a:r>
            <a:r>
              <a:rPr lang="ko-KR" altLang="en-US" sz="1300" dirty="0"/>
              <a:t>이대리</a:t>
            </a:r>
            <a:r>
              <a:rPr lang="en-US" altLang="ko-KR" sz="1300" dirty="0"/>
              <a:t>	</a:t>
            </a:r>
            <a:r>
              <a:rPr lang="ko-KR" altLang="en-US" sz="1300" dirty="0"/>
              <a:t>서기</a:t>
            </a:r>
            <a:r>
              <a:rPr lang="en-US" altLang="ko-KR" sz="1300" dirty="0"/>
              <a:t>	</a:t>
            </a:r>
            <a:r>
              <a:rPr lang="en-US" altLang="ko-KR" sz="1300" dirty="0" smtClean="0"/>
              <a:t>3</a:t>
            </a:r>
            <a:endParaRPr lang="en-US" altLang="ko-KR" sz="1300" dirty="0"/>
          </a:p>
          <a:p>
            <a:r>
              <a:rPr lang="ko-KR" altLang="en-US" sz="1300" dirty="0" err="1"/>
              <a:t>디자인팀</a:t>
            </a:r>
            <a:r>
              <a:rPr lang="ko-KR" altLang="en-US" sz="1300" dirty="0"/>
              <a:t>   </a:t>
            </a:r>
            <a:r>
              <a:rPr lang="en-US" altLang="ko-KR" sz="1300" dirty="0"/>
              <a:t>	</a:t>
            </a:r>
            <a:r>
              <a:rPr lang="ko-KR" altLang="en-US" sz="1300" dirty="0"/>
              <a:t>최대리</a:t>
            </a:r>
            <a:r>
              <a:rPr lang="en-US" altLang="ko-KR" sz="1300" dirty="0"/>
              <a:t>	</a:t>
            </a:r>
            <a:r>
              <a:rPr lang="ko-KR" altLang="en-US" sz="1300" dirty="0"/>
              <a:t>디자이너</a:t>
            </a:r>
            <a:r>
              <a:rPr lang="en-US" altLang="ko-KR" sz="1300" dirty="0"/>
              <a:t>	4</a:t>
            </a:r>
            <a:endParaRPr lang="ko-KR" altLang="en-US" sz="1300" dirty="0"/>
          </a:p>
        </p:txBody>
      </p:sp>
      <p:sp>
        <p:nvSpPr>
          <p:cNvPr id="72" name="TextBox 71"/>
          <p:cNvSpPr txBox="1"/>
          <p:nvPr/>
        </p:nvSpPr>
        <p:spPr>
          <a:xfrm>
            <a:off x="4958667" y="3608211"/>
            <a:ext cx="3729903" cy="3231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및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3" name="차트 72"/>
          <p:cNvGraphicFramePr/>
          <p:nvPr>
            <p:extLst>
              <p:ext uri="{D42A27DB-BD31-4B8C-83A1-F6EECF244321}">
                <p14:modId xmlns:p14="http://schemas.microsoft.com/office/powerpoint/2010/main" val="3191689965"/>
              </p:ext>
            </p:extLst>
          </p:nvPr>
        </p:nvGraphicFramePr>
        <p:xfrm>
          <a:off x="4958667" y="3922908"/>
          <a:ext cx="3729903" cy="1394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4" name="직사각형 73"/>
          <p:cNvSpPr/>
          <p:nvPr/>
        </p:nvSpPr>
        <p:spPr>
          <a:xfrm>
            <a:off x="4123464" y="3849168"/>
            <a:ext cx="558591" cy="2449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123464" y="1303817"/>
            <a:ext cx="558591" cy="2449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1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트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상단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11200"/>
            <a:ext cx="8928304" cy="39539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382826"/>
            <a:ext cx="31029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프로젝트의 기본정보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참여 멤버정보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페이징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현황 파악을 위한 파이차트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읽기전용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4" y="5101813"/>
            <a:ext cx="2463800" cy="15552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9" b="33930"/>
          <a:stretch/>
        </p:blipFill>
        <p:spPr>
          <a:xfrm>
            <a:off x="5833534" y="4901206"/>
            <a:ext cx="3204837" cy="17936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700" y="5987975"/>
            <a:ext cx="1930402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지표 데이터를 가져와서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비율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건수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전체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로 가공한 뒤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파이차트 데이터에 넣기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toFixed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(1)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로 소수점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자리까지</a:t>
            </a:r>
            <a:endParaRPr lang="ko-KR" altLang="en-US" sz="1000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571068" y="5798023"/>
            <a:ext cx="58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3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0067" y="4741333"/>
            <a:ext cx="3191933" cy="20489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067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트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프로젝트상세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하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단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817" y="5382826"/>
            <a:ext cx="31029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프로젝트의 기본정보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참여 멤버정보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페이징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프로젝트 현황 파악을 위한 파이차트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읽기전용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간트차트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732365"/>
            <a:ext cx="8940800" cy="39327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067" y="711200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화면구현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067" y="711199"/>
            <a:ext cx="8940800" cy="3953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6" y="4775201"/>
            <a:ext cx="4673601" cy="2005393"/>
          </a:xfrm>
          <a:prstGeom prst="rect">
            <a:avLst/>
          </a:prstGeom>
          <a:ln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3369734" y="4741333"/>
            <a:ext cx="1007533" cy="3197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" pitchFamily="50" charset="-127"/>
                <a:ea typeface="나눔스퀘어 Bold" pitchFamily="50" charset="-127"/>
              </a:rPr>
              <a:t>코드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69735" y="5115510"/>
            <a:ext cx="100753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JsonView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를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이용하여 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웹에 </a:t>
            </a:r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데이터를 띄우고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Ajax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를 이용하여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URL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에서 </a:t>
            </a:r>
            <a:r>
              <a:rPr lang="en-US" altLang="ko-KR" sz="1000" dirty="0" err="1" smtClean="0">
                <a:latin typeface="나눔스퀘어 Bold" pitchFamily="50" charset="-127"/>
                <a:ea typeface="나눔스퀘어 Bold" pitchFamily="50" charset="-127"/>
              </a:rPr>
              <a:t>Json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데이터를 가져와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파싱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 하여 </a:t>
            </a:r>
            <a:r>
              <a:rPr lang="ko-KR" altLang="en-US" sz="1000" dirty="0" err="1" smtClean="0">
                <a:latin typeface="나눔스퀘어 Bold" pitchFamily="50" charset="-127"/>
                <a:ea typeface="나눔스퀘어 Bold" pitchFamily="50" charset="-127"/>
              </a:rPr>
              <a:t>간트차트에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 추가</a:t>
            </a:r>
            <a:endParaRPr lang="en-US" altLang="ko-KR" sz="1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69734" y="4741333"/>
            <a:ext cx="5681133" cy="20489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2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80604-EFA9-4203-A3C2-090C4BB292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5600" y="5797407"/>
            <a:ext cx="8449733" cy="8573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프로젝트의 업무 리스트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업무를 생성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수정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삭제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/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 Bold" pitchFamily="50" charset="-127"/>
              </a:rPr>
              <a:t>확인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AC4E1B-D1A3-456A-AFCF-7705A9D8B1F5}"/>
              </a:ext>
            </a:extLst>
          </p:cNvPr>
          <p:cNvSpPr txBox="1"/>
          <p:nvPr/>
        </p:nvSpPr>
        <p:spPr>
          <a:xfrm>
            <a:off x="139817" y="148527"/>
            <a:ext cx="2683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08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웹 화면설계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23CC01-39B1-4EBA-BEE5-688994EF59DE}"/>
              </a:ext>
            </a:extLst>
          </p:cNvPr>
          <p:cNvSpPr txBox="1"/>
          <p:nvPr/>
        </p:nvSpPr>
        <p:spPr>
          <a:xfrm>
            <a:off x="5381897" y="157235"/>
            <a:ext cx="365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[ 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–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업무관리</a:t>
            </a:r>
            <a:r>
              <a:rPr lang="en-US" altLang="ko-KR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(PM)</a:t>
            </a:r>
            <a:r>
              <a:rPr lang="ko-KR" altLang="en-US" sz="1500" dirty="0" smtClean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5601" y="1188924"/>
            <a:ext cx="1046858" cy="4375130"/>
          </a:xfrm>
          <a:prstGeom prst="rect">
            <a:avLst/>
          </a:prstGeom>
          <a:solidFill>
            <a:srgbClr val="0E0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599" y="761999"/>
            <a:ext cx="8449733" cy="400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88421" y="1316085"/>
            <a:ext cx="304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작업관리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242"/>
              </p:ext>
            </p:extLst>
          </p:nvPr>
        </p:nvGraphicFramePr>
        <p:xfrm>
          <a:off x="1508082" y="2256162"/>
          <a:ext cx="7099188" cy="288909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07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1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10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9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62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4296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2733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작업 시작일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 종료일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 보기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사원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2020-04-25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80%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작업명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2020-05-07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2020-05-15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700505" y="2827343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00505" y="3314786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00505" y="3820327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700505" y="4325868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700505" y="4827313"/>
            <a:ext cx="70077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436936" y="1856018"/>
            <a:ext cx="964840" cy="2395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삭제하기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443880" y="1856018"/>
            <a:ext cx="964840" cy="2395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수정하기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5440991" y="1856018"/>
            <a:ext cx="964840" cy="2395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추가하기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88422" y="1864810"/>
            <a:ext cx="1823050" cy="23955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선택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253323" y="1574265"/>
            <a:ext cx="2955436" cy="2903773"/>
            <a:chOff x="3702325" y="2005731"/>
            <a:chExt cx="2861168" cy="3098702"/>
          </a:xfrm>
        </p:grpSpPr>
        <p:sp>
          <p:nvSpPr>
            <p:cNvPr id="82" name="직사각형 81"/>
            <p:cNvSpPr/>
            <p:nvPr/>
          </p:nvSpPr>
          <p:spPr>
            <a:xfrm>
              <a:off x="3702325" y="2005731"/>
              <a:ext cx="2849593" cy="3098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내용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702325" y="2005732"/>
              <a:ext cx="2849593" cy="4365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이름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713900" y="4601163"/>
              <a:ext cx="2849593" cy="5032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3836543" y="4710139"/>
              <a:ext cx="2604305" cy="2893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결과물</a:t>
              </a:r>
            </a:p>
          </p:txBody>
        </p:sp>
      </p:grpSp>
      <p:sp>
        <p:nvSpPr>
          <p:cNvPr id="87" name="이등변 삼각형 86"/>
          <p:cNvSpPr/>
          <p:nvPr/>
        </p:nvSpPr>
        <p:spPr>
          <a:xfrm flipV="1">
            <a:off x="3049966" y="1907551"/>
            <a:ext cx="182812" cy="142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599" y="761999"/>
            <a:ext cx="8449733" cy="4775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600" y="761999"/>
            <a:ext cx="8449733" cy="4775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94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3861</TotalTime>
  <Words>9994</Words>
  <Application>Microsoft Office PowerPoint</Application>
  <PresentationFormat>화면 슬라이드 쇼(4:3)</PresentationFormat>
  <Paragraphs>3531</Paragraphs>
  <Slides>180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180</vt:i4>
      </vt:variant>
    </vt:vector>
  </HeadingPairs>
  <TitlesOfParts>
    <vt:vector size="193" baseType="lpstr">
      <vt:lpstr>굴림</vt:lpstr>
      <vt:lpstr>Arial</vt:lpstr>
      <vt:lpstr>나눔스퀘어 ExtraBold</vt:lpstr>
      <vt:lpstr>맑은 고딕</vt:lpstr>
      <vt:lpstr>나눔스퀘어 Bold</vt:lpstr>
      <vt:lpstr>나눔스퀘어</vt:lpstr>
      <vt:lpstr>굴림체</vt:lpstr>
      <vt:lpstr>Arial Unicode MS</vt:lpstr>
      <vt:lpstr>Calibri</vt:lpstr>
      <vt:lpstr>Calibri Light</vt:lpstr>
      <vt:lpstr>Wingdings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507-05</dc:creator>
  <cp:lastModifiedBy>이윤배</cp:lastModifiedBy>
  <cp:revision>245</cp:revision>
  <dcterms:created xsi:type="dcterms:W3CDTF">2020-05-29T01:11:29Z</dcterms:created>
  <dcterms:modified xsi:type="dcterms:W3CDTF">2020-06-09T10:15:10Z</dcterms:modified>
</cp:coreProperties>
</file>